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4" r:id="rId6"/>
    <p:sldId id="263" r:id="rId7"/>
    <p:sldId id="265" r:id="rId8"/>
    <p:sldId id="262" r:id="rId9"/>
    <p:sldId id="261"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7" d="100"/>
          <a:sy n="77" d="100"/>
        </p:scale>
        <p:origin x="4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1/6/2019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1/6/2019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2AA623-1BB0-4A17-A440-323EA05A6839}"/>
              </a:ext>
            </a:extLst>
          </p:cNvPr>
          <p:cNvPicPr>
            <a:picLocks noChangeAspect="1"/>
          </p:cNvPicPr>
          <p:nvPr/>
        </p:nvPicPr>
        <p:blipFill>
          <a:blip r:embed="rId2"/>
          <a:stretch>
            <a:fillRect/>
          </a:stretch>
        </p:blipFill>
        <p:spPr>
          <a:xfrm>
            <a:off x="0" y="0"/>
            <a:ext cx="3038899" cy="2276793"/>
          </a:xfrm>
          <a:prstGeom prst="rect">
            <a:avLst/>
          </a:prstGeom>
        </p:spPr>
      </p:pic>
      <p:sp>
        <p:nvSpPr>
          <p:cNvPr id="2" name="标题 1">
            <a:extLst>
              <a:ext uri="{FF2B5EF4-FFF2-40B4-BE49-F238E27FC236}">
                <a16:creationId xmlns:a16="http://schemas.microsoft.com/office/drawing/2014/main" id="{E37354D0-A4D7-4283-B7CF-4B0447638AC9}"/>
              </a:ext>
            </a:extLst>
          </p:cNvPr>
          <p:cNvSpPr>
            <a:spLocks noGrp="1"/>
          </p:cNvSpPr>
          <p:nvPr>
            <p:ph type="ctrTitle"/>
          </p:nvPr>
        </p:nvSpPr>
        <p:spPr/>
        <p:txBody>
          <a:bodyPr/>
          <a:lstStyle/>
          <a:p>
            <a:r>
              <a:rPr lang="en-US" altLang="zh-CN" dirty="0"/>
              <a:t>“How much left?”</a:t>
            </a:r>
            <a:endParaRPr lang="zh-CN" altLang="en-US" dirty="0"/>
          </a:p>
        </p:txBody>
      </p:sp>
      <p:sp>
        <p:nvSpPr>
          <p:cNvPr id="3" name="副标题 2">
            <a:extLst>
              <a:ext uri="{FF2B5EF4-FFF2-40B4-BE49-F238E27FC236}">
                <a16:creationId xmlns:a16="http://schemas.microsoft.com/office/drawing/2014/main" id="{E557C787-6CA7-48CD-A922-1F1FF9815B44}"/>
              </a:ext>
            </a:extLst>
          </p:cNvPr>
          <p:cNvSpPr>
            <a:spLocks noGrp="1"/>
          </p:cNvSpPr>
          <p:nvPr>
            <p:ph type="subTitle" idx="1"/>
          </p:nvPr>
        </p:nvSpPr>
        <p:spPr/>
        <p:txBody>
          <a:bodyPr/>
          <a:lstStyle/>
          <a:p>
            <a:r>
              <a:rPr lang="en-US" altLang="zh-CN" cap="none" dirty="0">
                <a:latin typeface="+mj-ea"/>
                <a:ea typeface="+mj-ea"/>
              </a:rPr>
              <a:t>Food/ water level monitor for your pet via Bluetooth</a:t>
            </a:r>
            <a:endParaRPr lang="zh-CN" altLang="en-US" cap="none" dirty="0">
              <a:latin typeface="+mj-ea"/>
              <a:ea typeface="+mj-ea"/>
            </a:endParaRPr>
          </a:p>
        </p:txBody>
      </p:sp>
    </p:spTree>
    <p:extLst>
      <p:ext uri="{BB962C8B-B14F-4D97-AF65-F5344CB8AC3E}">
        <p14:creationId xmlns:p14="http://schemas.microsoft.com/office/powerpoint/2010/main" val="1854519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3BE6-1949-4301-9A6B-8274E515BDA6}"/>
              </a:ext>
            </a:extLst>
          </p:cNvPr>
          <p:cNvSpPr>
            <a:spLocks noGrp="1"/>
          </p:cNvSpPr>
          <p:nvPr>
            <p:ph type="title"/>
          </p:nvPr>
        </p:nvSpPr>
        <p:spPr>
          <a:xfrm>
            <a:off x="1451579" y="1302707"/>
            <a:ext cx="9603275" cy="551047"/>
          </a:xfrm>
        </p:spPr>
        <p:txBody>
          <a:bodyPr/>
          <a:lstStyle/>
          <a:p>
            <a:r>
              <a:rPr lang="en-US" altLang="zh-CN" dirty="0"/>
              <a:t>Last but not least</a:t>
            </a:r>
            <a:endParaRPr lang="zh-CN" altLang="en-US" dirty="0"/>
          </a:p>
        </p:txBody>
      </p:sp>
      <p:sp>
        <p:nvSpPr>
          <p:cNvPr id="3" name="内容占位符 2">
            <a:extLst>
              <a:ext uri="{FF2B5EF4-FFF2-40B4-BE49-F238E27FC236}">
                <a16:creationId xmlns:a16="http://schemas.microsoft.com/office/drawing/2014/main" id="{C71EF6C8-F1FA-47DB-8D9E-E8F80AB82520}"/>
              </a:ext>
            </a:extLst>
          </p:cNvPr>
          <p:cNvSpPr>
            <a:spLocks noGrp="1"/>
          </p:cNvSpPr>
          <p:nvPr>
            <p:ph idx="1"/>
          </p:nvPr>
        </p:nvSpPr>
        <p:spPr>
          <a:xfrm>
            <a:off x="1294362" y="2480786"/>
            <a:ext cx="9603275" cy="1896428"/>
          </a:xfrm>
        </p:spPr>
        <p:txBody>
          <a:bodyPr>
            <a:normAutofit/>
          </a:bodyPr>
          <a:lstStyle/>
          <a:p>
            <a:pPr marL="0" indent="0">
              <a:buNone/>
            </a:pPr>
            <a:r>
              <a:rPr lang="en-US" altLang="zh-CN" sz="9600" dirty="0">
                <a:latin typeface="Gabriola" panose="04040605051002020D02" pitchFamily="82" charset="0"/>
              </a:rPr>
              <a:t>Thank you for listening!</a:t>
            </a:r>
            <a:endParaRPr lang="zh-CN" altLang="en-US" sz="9600" dirty="0">
              <a:latin typeface="Gabriola" panose="04040605051002020D02" pitchFamily="82" charset="0"/>
            </a:endParaRPr>
          </a:p>
        </p:txBody>
      </p:sp>
    </p:spTree>
    <p:extLst>
      <p:ext uri="{BB962C8B-B14F-4D97-AF65-F5344CB8AC3E}">
        <p14:creationId xmlns:p14="http://schemas.microsoft.com/office/powerpoint/2010/main" val="2712652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4A34E7-DDF5-4361-A749-C74032B88516}"/>
              </a:ext>
            </a:extLst>
          </p:cNvPr>
          <p:cNvSpPr>
            <a:spLocks noGrp="1"/>
          </p:cNvSpPr>
          <p:nvPr>
            <p:ph type="title"/>
          </p:nvPr>
        </p:nvSpPr>
        <p:spPr>
          <a:xfrm>
            <a:off x="1451578" y="1391655"/>
            <a:ext cx="9603275" cy="1049235"/>
          </a:xfrm>
        </p:spPr>
        <p:txBody>
          <a:bodyPr/>
          <a:lstStyle/>
          <a:p>
            <a:r>
              <a:rPr lang="en-US" altLang="zh-CN" dirty="0"/>
              <a:t>Principle &amp; Design</a:t>
            </a:r>
            <a:endParaRPr lang="zh-CN" altLang="en-US" dirty="0"/>
          </a:p>
        </p:txBody>
      </p:sp>
      <p:sp>
        <p:nvSpPr>
          <p:cNvPr id="3" name="内容占位符 2">
            <a:extLst>
              <a:ext uri="{FF2B5EF4-FFF2-40B4-BE49-F238E27FC236}">
                <a16:creationId xmlns:a16="http://schemas.microsoft.com/office/drawing/2014/main" id="{AD0126B6-29FF-4791-A214-E62073E84EA5}"/>
              </a:ext>
            </a:extLst>
          </p:cNvPr>
          <p:cNvSpPr>
            <a:spLocks noGrp="1"/>
          </p:cNvSpPr>
          <p:nvPr>
            <p:ph idx="1"/>
          </p:nvPr>
        </p:nvSpPr>
        <p:spPr/>
        <p:txBody>
          <a:bodyPr/>
          <a:lstStyle/>
          <a:p>
            <a:r>
              <a:rPr lang="en-US" altLang="zh-CN" dirty="0"/>
              <a:t>How to maintain food/ water level in the slot?</a:t>
            </a:r>
          </a:p>
          <a:p>
            <a:pPr lvl="1"/>
            <a:r>
              <a:rPr lang="en-US" altLang="zh-CN" dirty="0"/>
              <a:t>Physics: Instead of using pumps, I make use of the gravity.</a:t>
            </a:r>
          </a:p>
          <a:p>
            <a:pPr lvl="2"/>
            <a:r>
              <a:rPr lang="en-US" altLang="zh-CN" dirty="0"/>
              <a:t>For liquid, air pressure on the top holds up the water in the container.</a:t>
            </a:r>
          </a:p>
          <a:p>
            <a:pPr lvl="2"/>
            <a:r>
              <a:rPr lang="en-US" altLang="zh-CN" dirty="0"/>
              <a:t>For solid particles, the friction among those particles will hold each other.</a:t>
            </a:r>
          </a:p>
          <a:p>
            <a:pPr lvl="1"/>
            <a:r>
              <a:rPr lang="en-US" altLang="zh-CN" dirty="0"/>
              <a:t>Electronic:  The Arduino will mention the user to refill the container in time</a:t>
            </a:r>
          </a:p>
          <a:p>
            <a:pPr lvl="2"/>
            <a:r>
              <a:rPr lang="en-US" altLang="zh-CN" dirty="0"/>
              <a:t>By using floating mark attached with magnets,  which is on the surface inside the cylinder,  and the hall effect sensor which can feel the magnets,  Arduino is able to know the level of food/ water.</a:t>
            </a:r>
          </a:p>
          <a:p>
            <a:pPr lvl="2"/>
            <a:r>
              <a:rPr lang="en-US" altLang="zh-CN" dirty="0"/>
              <a:t>Arduino will inform the user when the level of food/ water changes via Bluetooth . </a:t>
            </a:r>
          </a:p>
          <a:p>
            <a:pPr lvl="2"/>
            <a:endParaRPr lang="zh-CN" altLang="en-US" dirty="0"/>
          </a:p>
        </p:txBody>
      </p:sp>
      <p:pic>
        <p:nvPicPr>
          <p:cNvPr id="5" name="图片 4">
            <a:extLst>
              <a:ext uri="{FF2B5EF4-FFF2-40B4-BE49-F238E27FC236}">
                <a16:creationId xmlns:a16="http://schemas.microsoft.com/office/drawing/2014/main" id="{A8F402B7-C01C-4399-AF28-CF8601B1BFEB}"/>
              </a:ext>
            </a:extLst>
          </p:cNvPr>
          <p:cNvPicPr>
            <a:picLocks noChangeAspect="1"/>
          </p:cNvPicPr>
          <p:nvPr/>
        </p:nvPicPr>
        <p:blipFill>
          <a:blip r:embed="rId2"/>
          <a:stretch>
            <a:fillRect/>
          </a:stretch>
        </p:blipFill>
        <p:spPr>
          <a:xfrm>
            <a:off x="128771" y="3311699"/>
            <a:ext cx="2016749" cy="2154646"/>
          </a:xfrm>
          <a:prstGeom prst="rect">
            <a:avLst/>
          </a:prstGeom>
        </p:spPr>
      </p:pic>
      <p:pic>
        <p:nvPicPr>
          <p:cNvPr id="9" name="图片 8">
            <a:extLst>
              <a:ext uri="{FF2B5EF4-FFF2-40B4-BE49-F238E27FC236}">
                <a16:creationId xmlns:a16="http://schemas.microsoft.com/office/drawing/2014/main" id="{D507EE2A-CBAD-4CD3-8469-9B902A966BA4}"/>
              </a:ext>
            </a:extLst>
          </p:cNvPr>
          <p:cNvPicPr>
            <a:picLocks noChangeAspect="1"/>
          </p:cNvPicPr>
          <p:nvPr/>
        </p:nvPicPr>
        <p:blipFill>
          <a:blip r:embed="rId3"/>
          <a:stretch>
            <a:fillRect/>
          </a:stretch>
        </p:blipFill>
        <p:spPr>
          <a:xfrm flipH="1">
            <a:off x="10023497" y="3311699"/>
            <a:ext cx="2039732" cy="2154646"/>
          </a:xfrm>
          <a:prstGeom prst="rect">
            <a:avLst/>
          </a:prstGeom>
        </p:spPr>
      </p:pic>
      <p:pic>
        <p:nvPicPr>
          <p:cNvPr id="11" name="图片 10">
            <a:extLst>
              <a:ext uri="{FF2B5EF4-FFF2-40B4-BE49-F238E27FC236}">
                <a16:creationId xmlns:a16="http://schemas.microsoft.com/office/drawing/2014/main" id="{2FDBD446-6D8D-4B84-BA1C-741ABCD77548}"/>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4793064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4A34E7-DDF5-4361-A749-C74032B88516}"/>
              </a:ext>
            </a:extLst>
          </p:cNvPr>
          <p:cNvSpPr>
            <a:spLocks noGrp="1"/>
          </p:cNvSpPr>
          <p:nvPr>
            <p:ph type="title"/>
          </p:nvPr>
        </p:nvSpPr>
        <p:spPr>
          <a:xfrm>
            <a:off x="1451578" y="1391655"/>
            <a:ext cx="9603275" cy="587136"/>
          </a:xfrm>
        </p:spPr>
        <p:txBody>
          <a:bodyPr/>
          <a:lstStyle/>
          <a:p>
            <a:r>
              <a:rPr lang="en-US" altLang="zh-CN" dirty="0"/>
              <a:t>Prototype</a:t>
            </a:r>
            <a:endParaRPr lang="zh-CN" altLang="en-US" dirty="0"/>
          </a:p>
        </p:txBody>
      </p:sp>
      <p:pic>
        <p:nvPicPr>
          <p:cNvPr id="13" name="图片 12">
            <a:extLst>
              <a:ext uri="{FF2B5EF4-FFF2-40B4-BE49-F238E27FC236}">
                <a16:creationId xmlns:a16="http://schemas.microsoft.com/office/drawing/2014/main" id="{CF08E0F5-1571-44DA-B068-39D89B206846}"/>
              </a:ext>
            </a:extLst>
          </p:cNvPr>
          <p:cNvPicPr>
            <a:picLocks noChangeAspect="1"/>
          </p:cNvPicPr>
          <p:nvPr/>
        </p:nvPicPr>
        <p:blipFill rotWithShape="1">
          <a:blip r:embed="rId2"/>
          <a:srcRect l="5449" r="9315"/>
          <a:stretch/>
        </p:blipFill>
        <p:spPr>
          <a:xfrm>
            <a:off x="4345470" y="0"/>
            <a:ext cx="4384110" cy="6858000"/>
          </a:xfrm>
          <a:prstGeom prst="rect">
            <a:avLst/>
          </a:prstGeom>
        </p:spPr>
      </p:pic>
      <p:pic>
        <p:nvPicPr>
          <p:cNvPr id="15" name="图片 14">
            <a:extLst>
              <a:ext uri="{FF2B5EF4-FFF2-40B4-BE49-F238E27FC236}">
                <a16:creationId xmlns:a16="http://schemas.microsoft.com/office/drawing/2014/main" id="{36B523DC-87DA-4238-A87D-6ED163B74012}"/>
              </a:ext>
            </a:extLst>
          </p:cNvPr>
          <p:cNvPicPr>
            <a:picLocks noChangeAspect="1"/>
          </p:cNvPicPr>
          <p:nvPr/>
        </p:nvPicPr>
        <p:blipFill rotWithShape="1">
          <a:blip r:embed="rId3"/>
          <a:srcRect l="12962" r="20052"/>
          <a:stretch/>
        </p:blipFill>
        <p:spPr>
          <a:xfrm>
            <a:off x="8729579" y="0"/>
            <a:ext cx="3445443" cy="6858000"/>
          </a:xfrm>
          <a:prstGeom prst="rect">
            <a:avLst/>
          </a:prstGeom>
        </p:spPr>
      </p:pic>
      <p:pic>
        <p:nvPicPr>
          <p:cNvPr id="19" name="内容占位符 18">
            <a:extLst>
              <a:ext uri="{FF2B5EF4-FFF2-40B4-BE49-F238E27FC236}">
                <a16:creationId xmlns:a16="http://schemas.microsoft.com/office/drawing/2014/main" id="{8DCE6660-0C13-481E-842C-8D6217549015}"/>
              </a:ext>
            </a:extLst>
          </p:cNvPr>
          <p:cNvPicPr>
            <a:picLocks noGrp="1" noChangeAspect="1"/>
          </p:cNvPicPr>
          <p:nvPr>
            <p:ph idx="1"/>
          </p:nvPr>
        </p:nvPicPr>
        <p:blipFill rotWithShape="1">
          <a:blip r:embed="rId4"/>
          <a:srcRect r="15515"/>
          <a:stretch/>
        </p:blipFill>
        <p:spPr>
          <a:xfrm>
            <a:off x="1" y="0"/>
            <a:ext cx="4345470" cy="6858000"/>
          </a:xfrm>
        </p:spPr>
      </p:pic>
      <p:sp>
        <p:nvSpPr>
          <p:cNvPr id="20" name="文本框 19">
            <a:extLst>
              <a:ext uri="{FF2B5EF4-FFF2-40B4-BE49-F238E27FC236}">
                <a16:creationId xmlns:a16="http://schemas.microsoft.com/office/drawing/2014/main" id="{39FCD61C-5547-405E-B769-79BEFF51F073}"/>
              </a:ext>
            </a:extLst>
          </p:cNvPr>
          <p:cNvSpPr txBox="1"/>
          <p:nvPr/>
        </p:nvSpPr>
        <p:spPr>
          <a:xfrm>
            <a:off x="9337623" y="166882"/>
            <a:ext cx="2229357" cy="646331"/>
          </a:xfrm>
          <a:prstGeom prst="rect">
            <a:avLst/>
          </a:prstGeom>
          <a:noFill/>
        </p:spPr>
        <p:txBody>
          <a:bodyPr wrap="square" rtlCol="0">
            <a:spAutoFit/>
          </a:bodyPr>
          <a:lstStyle/>
          <a:p>
            <a:pPr algn="ctr"/>
            <a:r>
              <a:rPr lang="en-US" altLang="zh-CN" dirty="0"/>
              <a:t>Two rails </a:t>
            </a:r>
          </a:p>
          <a:p>
            <a:pPr algn="ctr"/>
            <a:r>
              <a:rPr lang="en-US" altLang="zh-CN" dirty="0"/>
              <a:t>for the floating mark</a:t>
            </a:r>
            <a:endParaRPr lang="zh-CN" altLang="en-US" dirty="0"/>
          </a:p>
        </p:txBody>
      </p:sp>
      <p:cxnSp>
        <p:nvCxnSpPr>
          <p:cNvPr id="22" name="直接箭头连接符 21">
            <a:extLst>
              <a:ext uri="{FF2B5EF4-FFF2-40B4-BE49-F238E27FC236}">
                <a16:creationId xmlns:a16="http://schemas.microsoft.com/office/drawing/2014/main" id="{8F318B7F-4920-4D7D-B370-9D2A564EFE6C}"/>
              </a:ext>
            </a:extLst>
          </p:cNvPr>
          <p:cNvCxnSpPr>
            <a:cxnSpLocks/>
          </p:cNvCxnSpPr>
          <p:nvPr/>
        </p:nvCxnSpPr>
        <p:spPr>
          <a:xfrm flipH="1">
            <a:off x="9594938" y="813213"/>
            <a:ext cx="701457" cy="313248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DC586B4-4CE8-4696-8423-5F4D0ABB5E40}"/>
              </a:ext>
            </a:extLst>
          </p:cNvPr>
          <p:cNvCxnSpPr>
            <a:stCxn id="20" idx="2"/>
          </p:cNvCxnSpPr>
          <p:nvPr/>
        </p:nvCxnSpPr>
        <p:spPr>
          <a:xfrm>
            <a:off x="10452302" y="813213"/>
            <a:ext cx="921331" cy="186735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A10849C-3303-4D40-93A2-F29F9B917A43}"/>
              </a:ext>
            </a:extLst>
          </p:cNvPr>
          <p:cNvSpPr txBox="1"/>
          <p:nvPr/>
        </p:nvSpPr>
        <p:spPr>
          <a:xfrm>
            <a:off x="1443227" y="120715"/>
            <a:ext cx="1454460" cy="369332"/>
          </a:xfrm>
          <a:prstGeom prst="rect">
            <a:avLst/>
          </a:prstGeom>
          <a:noFill/>
        </p:spPr>
        <p:txBody>
          <a:bodyPr wrap="square" rtlCol="0">
            <a:spAutoFit/>
          </a:bodyPr>
          <a:lstStyle/>
          <a:p>
            <a:r>
              <a:rPr lang="en-US" altLang="zh-CN" dirty="0"/>
              <a:t>Two magnets</a:t>
            </a:r>
            <a:endParaRPr lang="zh-CN" altLang="en-US" dirty="0"/>
          </a:p>
        </p:txBody>
      </p:sp>
      <p:cxnSp>
        <p:nvCxnSpPr>
          <p:cNvPr id="28" name="直接箭头连接符 27">
            <a:extLst>
              <a:ext uri="{FF2B5EF4-FFF2-40B4-BE49-F238E27FC236}">
                <a16:creationId xmlns:a16="http://schemas.microsoft.com/office/drawing/2014/main" id="{7571F6B2-8188-47B7-AB5C-60D09F6FC019}"/>
              </a:ext>
            </a:extLst>
          </p:cNvPr>
          <p:cNvCxnSpPr>
            <a:cxnSpLocks/>
          </p:cNvCxnSpPr>
          <p:nvPr/>
        </p:nvCxnSpPr>
        <p:spPr>
          <a:xfrm flipH="1">
            <a:off x="1124447" y="490047"/>
            <a:ext cx="892243" cy="454604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CE47A8E-378A-40E3-9456-0ABBCA89AFD5}"/>
              </a:ext>
            </a:extLst>
          </p:cNvPr>
          <p:cNvCxnSpPr/>
          <p:nvPr/>
        </p:nvCxnSpPr>
        <p:spPr>
          <a:xfrm>
            <a:off x="2267211" y="490047"/>
            <a:ext cx="786383" cy="231578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CB4BD8B7-683F-4289-B476-A33FAC09FAEE}"/>
              </a:ext>
            </a:extLst>
          </p:cNvPr>
          <p:cNvSpPr txBox="1"/>
          <p:nvPr/>
        </p:nvSpPr>
        <p:spPr>
          <a:xfrm>
            <a:off x="5705060" y="1652694"/>
            <a:ext cx="684975" cy="369332"/>
          </a:xfrm>
          <a:prstGeom prst="rect">
            <a:avLst/>
          </a:prstGeom>
          <a:noFill/>
        </p:spPr>
        <p:txBody>
          <a:bodyPr wrap="square" rtlCol="0">
            <a:spAutoFit/>
          </a:bodyPr>
          <a:lstStyle/>
          <a:p>
            <a:r>
              <a:rPr lang="en-US" altLang="zh-CN" dirty="0"/>
              <a:t>Rope</a:t>
            </a:r>
            <a:endParaRPr lang="zh-CN" altLang="en-US" dirty="0"/>
          </a:p>
        </p:txBody>
      </p:sp>
      <p:sp>
        <p:nvSpPr>
          <p:cNvPr id="34" name="文本框 33">
            <a:extLst>
              <a:ext uri="{FF2B5EF4-FFF2-40B4-BE49-F238E27FC236}">
                <a16:creationId xmlns:a16="http://schemas.microsoft.com/office/drawing/2014/main" id="{434DD583-D2E6-4E29-8A02-C83DAFF12193}"/>
              </a:ext>
            </a:extLst>
          </p:cNvPr>
          <p:cNvSpPr txBox="1"/>
          <p:nvPr/>
        </p:nvSpPr>
        <p:spPr>
          <a:xfrm>
            <a:off x="7928190" y="2588147"/>
            <a:ext cx="578321" cy="369332"/>
          </a:xfrm>
          <a:prstGeom prst="rect">
            <a:avLst/>
          </a:prstGeom>
          <a:noFill/>
        </p:spPr>
        <p:txBody>
          <a:bodyPr wrap="square" rtlCol="0">
            <a:spAutoFit/>
          </a:bodyPr>
          <a:lstStyle/>
          <a:p>
            <a:r>
              <a:rPr lang="en-US" altLang="zh-CN" dirty="0"/>
              <a:t>Lid</a:t>
            </a:r>
            <a:endParaRPr lang="zh-CN" altLang="en-US" dirty="0"/>
          </a:p>
        </p:txBody>
      </p:sp>
      <p:sp>
        <p:nvSpPr>
          <p:cNvPr id="35" name="文本框 34">
            <a:extLst>
              <a:ext uri="{FF2B5EF4-FFF2-40B4-BE49-F238E27FC236}">
                <a16:creationId xmlns:a16="http://schemas.microsoft.com/office/drawing/2014/main" id="{5BED7522-CADB-41F8-B079-BED8BA745683}"/>
              </a:ext>
            </a:extLst>
          </p:cNvPr>
          <p:cNvSpPr txBox="1"/>
          <p:nvPr/>
        </p:nvSpPr>
        <p:spPr>
          <a:xfrm>
            <a:off x="6981616" y="5359399"/>
            <a:ext cx="1893147" cy="369332"/>
          </a:xfrm>
          <a:prstGeom prst="rect">
            <a:avLst/>
          </a:prstGeom>
          <a:noFill/>
        </p:spPr>
        <p:txBody>
          <a:bodyPr wrap="square" rtlCol="0">
            <a:spAutoFit/>
          </a:bodyPr>
          <a:lstStyle/>
          <a:p>
            <a:r>
              <a:rPr lang="en-US" altLang="zh-CN" dirty="0"/>
              <a:t>Counterweight</a:t>
            </a:r>
            <a:endParaRPr lang="zh-CN" altLang="en-US" dirty="0"/>
          </a:p>
        </p:txBody>
      </p:sp>
      <p:cxnSp>
        <p:nvCxnSpPr>
          <p:cNvPr id="38" name="直接箭头连接符 37">
            <a:extLst>
              <a:ext uri="{FF2B5EF4-FFF2-40B4-BE49-F238E27FC236}">
                <a16:creationId xmlns:a16="http://schemas.microsoft.com/office/drawing/2014/main" id="{53A7D8BA-2F3A-456F-8940-FBE8689E5573}"/>
              </a:ext>
            </a:extLst>
          </p:cNvPr>
          <p:cNvCxnSpPr/>
          <p:nvPr/>
        </p:nvCxnSpPr>
        <p:spPr>
          <a:xfrm>
            <a:off x="6233111" y="2022026"/>
            <a:ext cx="167687" cy="35743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F7DB61D-0788-49D3-92F6-01094D3EA95A}"/>
              </a:ext>
            </a:extLst>
          </p:cNvPr>
          <p:cNvCxnSpPr>
            <a:cxnSpLocks/>
          </p:cNvCxnSpPr>
          <p:nvPr/>
        </p:nvCxnSpPr>
        <p:spPr>
          <a:xfrm flipH="1" flipV="1">
            <a:off x="7991155" y="2052590"/>
            <a:ext cx="167688" cy="5439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4713123-DD90-4894-80DC-F8F1726D932A}"/>
              </a:ext>
            </a:extLst>
          </p:cNvPr>
          <p:cNvCxnSpPr>
            <a:cxnSpLocks/>
            <a:stCxn id="35" idx="1"/>
          </p:cNvCxnSpPr>
          <p:nvPr/>
        </p:nvCxnSpPr>
        <p:spPr>
          <a:xfrm flipH="1" flipV="1">
            <a:off x="5835738" y="5359399"/>
            <a:ext cx="1145878" cy="18466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C88AA305-C5E9-47AB-A786-301966869233}"/>
              </a:ext>
            </a:extLst>
          </p:cNvPr>
          <p:cNvSpPr txBox="1"/>
          <p:nvPr/>
        </p:nvSpPr>
        <p:spPr>
          <a:xfrm>
            <a:off x="4408570" y="1098696"/>
            <a:ext cx="1824541" cy="369332"/>
          </a:xfrm>
          <a:prstGeom prst="rect">
            <a:avLst/>
          </a:prstGeom>
          <a:noFill/>
        </p:spPr>
        <p:txBody>
          <a:bodyPr wrap="square" rtlCol="0">
            <a:spAutoFit/>
          </a:bodyPr>
          <a:lstStyle/>
          <a:p>
            <a:r>
              <a:rPr lang="en-US" altLang="zh-CN" dirty="0"/>
              <a:t>Four guide sticks</a:t>
            </a:r>
          </a:p>
        </p:txBody>
      </p:sp>
      <p:cxnSp>
        <p:nvCxnSpPr>
          <p:cNvPr id="51" name="直接箭头连接符 50">
            <a:extLst>
              <a:ext uri="{FF2B5EF4-FFF2-40B4-BE49-F238E27FC236}">
                <a16:creationId xmlns:a16="http://schemas.microsoft.com/office/drawing/2014/main" id="{993F44CD-02A5-4C5B-8948-32F8C1564E6D}"/>
              </a:ext>
            </a:extLst>
          </p:cNvPr>
          <p:cNvCxnSpPr>
            <a:cxnSpLocks/>
          </p:cNvCxnSpPr>
          <p:nvPr/>
        </p:nvCxnSpPr>
        <p:spPr>
          <a:xfrm flipH="1">
            <a:off x="4595992" y="1479930"/>
            <a:ext cx="594141" cy="24657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D824D64-923C-4F35-8895-7D9F3F80E02E}"/>
              </a:ext>
            </a:extLst>
          </p:cNvPr>
          <p:cNvCxnSpPr>
            <a:cxnSpLocks/>
          </p:cNvCxnSpPr>
          <p:nvPr/>
        </p:nvCxnSpPr>
        <p:spPr>
          <a:xfrm flipH="1">
            <a:off x="4809683" y="1479930"/>
            <a:ext cx="393471" cy="256597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67A32A23-15D3-4111-8151-ED679CA47623}"/>
              </a:ext>
            </a:extLst>
          </p:cNvPr>
          <p:cNvCxnSpPr>
            <a:cxnSpLocks/>
          </p:cNvCxnSpPr>
          <p:nvPr/>
        </p:nvCxnSpPr>
        <p:spPr>
          <a:xfrm>
            <a:off x="5174381" y="1479930"/>
            <a:ext cx="711062" cy="166410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7CA5BCA1-A749-4122-9C14-1C797C4E0579}"/>
              </a:ext>
            </a:extLst>
          </p:cNvPr>
          <p:cNvCxnSpPr>
            <a:cxnSpLocks/>
          </p:cNvCxnSpPr>
          <p:nvPr/>
        </p:nvCxnSpPr>
        <p:spPr>
          <a:xfrm>
            <a:off x="5190134" y="1479930"/>
            <a:ext cx="905866" cy="166410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604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4A34E7-DDF5-4361-A749-C74032B88516}"/>
              </a:ext>
            </a:extLst>
          </p:cNvPr>
          <p:cNvSpPr>
            <a:spLocks noGrp="1"/>
          </p:cNvSpPr>
          <p:nvPr>
            <p:ph type="title"/>
          </p:nvPr>
        </p:nvSpPr>
        <p:spPr>
          <a:xfrm>
            <a:off x="1451578" y="867037"/>
            <a:ext cx="9603275" cy="1049235"/>
          </a:xfrm>
        </p:spPr>
        <p:txBody>
          <a:bodyPr/>
          <a:lstStyle/>
          <a:p>
            <a:r>
              <a:rPr lang="en-US" altLang="zh-CN" dirty="0"/>
              <a:t>Requirement1:</a:t>
            </a:r>
            <a:br>
              <a:rPr lang="en-US" altLang="zh-CN" dirty="0"/>
            </a:br>
            <a:r>
              <a:rPr lang="en-US" altLang="zh-CN" dirty="0"/>
              <a:t>	 Interrupt</a:t>
            </a:r>
            <a:endParaRPr lang="zh-CN" altLang="en-US" dirty="0"/>
          </a:p>
        </p:txBody>
      </p:sp>
      <p:pic>
        <p:nvPicPr>
          <p:cNvPr id="5" name="内容占位符 4">
            <a:extLst>
              <a:ext uri="{FF2B5EF4-FFF2-40B4-BE49-F238E27FC236}">
                <a16:creationId xmlns:a16="http://schemas.microsoft.com/office/drawing/2014/main" id="{E0FD17EE-4BAE-4F43-ADA5-FBD85666CAAA}"/>
              </a:ext>
            </a:extLst>
          </p:cNvPr>
          <p:cNvPicPr>
            <a:picLocks noGrp="1" noChangeAspect="1"/>
          </p:cNvPicPr>
          <p:nvPr>
            <p:ph idx="1"/>
          </p:nvPr>
        </p:nvPicPr>
        <p:blipFill>
          <a:blip r:embed="rId2"/>
          <a:stretch>
            <a:fillRect/>
          </a:stretch>
        </p:blipFill>
        <p:spPr>
          <a:xfrm>
            <a:off x="3581164" y="0"/>
            <a:ext cx="5143500" cy="6858000"/>
          </a:xfrm>
        </p:spPr>
      </p:pic>
      <p:pic>
        <p:nvPicPr>
          <p:cNvPr id="7" name="图片 6">
            <a:extLst>
              <a:ext uri="{FF2B5EF4-FFF2-40B4-BE49-F238E27FC236}">
                <a16:creationId xmlns:a16="http://schemas.microsoft.com/office/drawing/2014/main" id="{CE24DDFC-3203-47F4-A018-2FDBCE2351F5}"/>
              </a:ext>
            </a:extLst>
          </p:cNvPr>
          <p:cNvPicPr>
            <a:picLocks noChangeAspect="1"/>
          </p:cNvPicPr>
          <p:nvPr/>
        </p:nvPicPr>
        <p:blipFill rotWithShape="1">
          <a:blip r:embed="rId3"/>
          <a:srcRect l="20741" r="8471"/>
          <a:stretch/>
        </p:blipFill>
        <p:spPr>
          <a:xfrm>
            <a:off x="0" y="0"/>
            <a:ext cx="3581164" cy="6745265"/>
          </a:xfrm>
          <a:prstGeom prst="rect">
            <a:avLst/>
          </a:prstGeom>
        </p:spPr>
      </p:pic>
      <p:pic>
        <p:nvPicPr>
          <p:cNvPr id="9" name="图片 8">
            <a:extLst>
              <a:ext uri="{FF2B5EF4-FFF2-40B4-BE49-F238E27FC236}">
                <a16:creationId xmlns:a16="http://schemas.microsoft.com/office/drawing/2014/main" id="{E473F578-41A3-4A2C-AE7F-18C38C9452FB}"/>
              </a:ext>
            </a:extLst>
          </p:cNvPr>
          <p:cNvPicPr>
            <a:picLocks noChangeAspect="1"/>
          </p:cNvPicPr>
          <p:nvPr/>
        </p:nvPicPr>
        <p:blipFill rotWithShape="1">
          <a:blip r:embed="rId4"/>
          <a:srcRect l="1486" r="31103"/>
          <a:stretch/>
        </p:blipFill>
        <p:spPr>
          <a:xfrm>
            <a:off x="8724664" y="0"/>
            <a:ext cx="3467336" cy="6858000"/>
          </a:xfrm>
          <a:prstGeom prst="rect">
            <a:avLst/>
          </a:prstGeom>
        </p:spPr>
      </p:pic>
      <p:sp>
        <p:nvSpPr>
          <p:cNvPr id="10" name="文本框 9">
            <a:extLst>
              <a:ext uri="{FF2B5EF4-FFF2-40B4-BE49-F238E27FC236}">
                <a16:creationId xmlns:a16="http://schemas.microsoft.com/office/drawing/2014/main" id="{F09B3FFB-797F-4316-9021-B053D0B6C103}"/>
              </a:ext>
            </a:extLst>
          </p:cNvPr>
          <p:cNvSpPr txBox="1"/>
          <p:nvPr/>
        </p:nvSpPr>
        <p:spPr>
          <a:xfrm>
            <a:off x="3708387" y="2371829"/>
            <a:ext cx="1513132" cy="646331"/>
          </a:xfrm>
          <a:prstGeom prst="rect">
            <a:avLst/>
          </a:prstGeom>
          <a:noFill/>
        </p:spPr>
        <p:txBody>
          <a:bodyPr wrap="square" rtlCol="0">
            <a:spAutoFit/>
          </a:bodyPr>
          <a:lstStyle/>
          <a:p>
            <a:pPr algn="ctr"/>
            <a:r>
              <a:rPr lang="en-US" altLang="zh-CN" dirty="0"/>
              <a:t>2 interrupt buttons</a:t>
            </a:r>
            <a:endParaRPr lang="zh-CN" altLang="en-US" dirty="0"/>
          </a:p>
        </p:txBody>
      </p:sp>
      <p:sp>
        <p:nvSpPr>
          <p:cNvPr id="12" name="文本框 11">
            <a:extLst>
              <a:ext uri="{FF2B5EF4-FFF2-40B4-BE49-F238E27FC236}">
                <a16:creationId xmlns:a16="http://schemas.microsoft.com/office/drawing/2014/main" id="{D96AB49C-D33C-4C4D-96BC-1D276A2A80D7}"/>
              </a:ext>
            </a:extLst>
          </p:cNvPr>
          <p:cNvSpPr txBox="1"/>
          <p:nvPr/>
        </p:nvSpPr>
        <p:spPr>
          <a:xfrm>
            <a:off x="4874662" y="399264"/>
            <a:ext cx="1486469" cy="923330"/>
          </a:xfrm>
          <a:prstGeom prst="rect">
            <a:avLst/>
          </a:prstGeom>
          <a:noFill/>
        </p:spPr>
        <p:txBody>
          <a:bodyPr wrap="square" rtlCol="0">
            <a:spAutoFit/>
          </a:bodyPr>
          <a:lstStyle/>
          <a:p>
            <a:pPr algn="ctr"/>
            <a:r>
              <a:rPr lang="en-US" altLang="zh-CN" dirty="0"/>
              <a:t>3 interruption</a:t>
            </a:r>
          </a:p>
          <a:p>
            <a:pPr algn="ctr"/>
            <a:r>
              <a:rPr lang="en-US" altLang="zh-CN" dirty="0"/>
              <a:t>indicator</a:t>
            </a:r>
            <a:r>
              <a:rPr lang="zh-CN" altLang="en-US" dirty="0"/>
              <a:t> </a:t>
            </a:r>
            <a:r>
              <a:rPr lang="en-US" altLang="zh-CN" dirty="0"/>
              <a:t>lights</a:t>
            </a:r>
          </a:p>
        </p:txBody>
      </p:sp>
      <p:sp>
        <p:nvSpPr>
          <p:cNvPr id="13" name="文本框 12">
            <a:extLst>
              <a:ext uri="{FF2B5EF4-FFF2-40B4-BE49-F238E27FC236}">
                <a16:creationId xmlns:a16="http://schemas.microsoft.com/office/drawing/2014/main" id="{7A624C98-44FB-43DB-8ACF-7002648FDADE}"/>
              </a:ext>
            </a:extLst>
          </p:cNvPr>
          <p:cNvSpPr txBox="1"/>
          <p:nvPr/>
        </p:nvSpPr>
        <p:spPr>
          <a:xfrm>
            <a:off x="7667181" y="290823"/>
            <a:ext cx="1057484" cy="923330"/>
          </a:xfrm>
          <a:prstGeom prst="rect">
            <a:avLst/>
          </a:prstGeom>
          <a:noFill/>
        </p:spPr>
        <p:txBody>
          <a:bodyPr wrap="square" rtlCol="0">
            <a:spAutoFit/>
          </a:bodyPr>
          <a:lstStyle/>
          <a:p>
            <a:pPr algn="ctr"/>
            <a:r>
              <a:rPr lang="en-US" altLang="zh-CN" dirty="0"/>
              <a:t>3 level indicator lights</a:t>
            </a:r>
            <a:endParaRPr lang="zh-CN" altLang="en-US" dirty="0"/>
          </a:p>
        </p:txBody>
      </p:sp>
      <p:cxnSp>
        <p:nvCxnSpPr>
          <p:cNvPr id="15" name="直接箭头连接符 14">
            <a:extLst>
              <a:ext uri="{FF2B5EF4-FFF2-40B4-BE49-F238E27FC236}">
                <a16:creationId xmlns:a16="http://schemas.microsoft.com/office/drawing/2014/main" id="{9CA19074-90AD-4B8A-A9C6-3F96AC8A163A}"/>
              </a:ext>
            </a:extLst>
          </p:cNvPr>
          <p:cNvCxnSpPr>
            <a:cxnSpLocks/>
            <a:stCxn id="10" idx="3"/>
          </p:cNvCxnSpPr>
          <p:nvPr/>
        </p:nvCxnSpPr>
        <p:spPr>
          <a:xfrm>
            <a:off x="5221519" y="2694995"/>
            <a:ext cx="867148" cy="20777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9C22844-8A73-4A36-9EA2-42645DEECCE9}"/>
              </a:ext>
            </a:extLst>
          </p:cNvPr>
          <p:cNvCxnSpPr>
            <a:cxnSpLocks/>
            <a:stCxn id="10" idx="3"/>
          </p:cNvCxnSpPr>
          <p:nvPr/>
        </p:nvCxnSpPr>
        <p:spPr>
          <a:xfrm>
            <a:off x="5221519" y="2694995"/>
            <a:ext cx="862595" cy="58469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0DE6E4F-F5DA-4738-ABBF-6993388D35BC}"/>
              </a:ext>
            </a:extLst>
          </p:cNvPr>
          <p:cNvCxnSpPr>
            <a:cxnSpLocks/>
            <a:stCxn id="12" idx="2"/>
          </p:cNvCxnSpPr>
          <p:nvPr/>
        </p:nvCxnSpPr>
        <p:spPr>
          <a:xfrm>
            <a:off x="5617897" y="1322594"/>
            <a:ext cx="761906" cy="188098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A7E7B2F-EA63-45DF-94D9-8C08105C81FE}"/>
              </a:ext>
            </a:extLst>
          </p:cNvPr>
          <p:cNvCxnSpPr>
            <a:cxnSpLocks/>
            <a:stCxn id="12" idx="2"/>
          </p:cNvCxnSpPr>
          <p:nvPr/>
        </p:nvCxnSpPr>
        <p:spPr>
          <a:xfrm>
            <a:off x="5617897" y="1322594"/>
            <a:ext cx="761906" cy="155713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B90B0CE3-EA11-45F8-85A2-5A9AA25C4CBB}"/>
              </a:ext>
            </a:extLst>
          </p:cNvPr>
          <p:cNvCxnSpPr>
            <a:cxnSpLocks/>
            <a:stCxn id="12" idx="2"/>
          </p:cNvCxnSpPr>
          <p:nvPr/>
        </p:nvCxnSpPr>
        <p:spPr>
          <a:xfrm>
            <a:off x="5617897" y="1322594"/>
            <a:ext cx="800978" cy="223658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CB93169-DC32-4D98-A577-5B09D9E40493}"/>
              </a:ext>
            </a:extLst>
          </p:cNvPr>
          <p:cNvCxnSpPr>
            <a:cxnSpLocks/>
            <a:stCxn id="13" idx="2"/>
          </p:cNvCxnSpPr>
          <p:nvPr/>
        </p:nvCxnSpPr>
        <p:spPr>
          <a:xfrm flipH="1">
            <a:off x="7780049" y="1214153"/>
            <a:ext cx="415874" cy="162628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CE844E7-275A-4299-B54A-54F777C514FD}"/>
              </a:ext>
            </a:extLst>
          </p:cNvPr>
          <p:cNvCxnSpPr>
            <a:cxnSpLocks/>
            <a:stCxn id="13" idx="2"/>
          </p:cNvCxnSpPr>
          <p:nvPr/>
        </p:nvCxnSpPr>
        <p:spPr>
          <a:xfrm flipH="1">
            <a:off x="7770943" y="1214153"/>
            <a:ext cx="424980" cy="198942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0D4522E-80CB-46E1-87CA-326B4C5068B3}"/>
              </a:ext>
            </a:extLst>
          </p:cNvPr>
          <p:cNvCxnSpPr>
            <a:cxnSpLocks/>
            <a:stCxn id="13" idx="2"/>
          </p:cNvCxnSpPr>
          <p:nvPr/>
        </p:nvCxnSpPr>
        <p:spPr>
          <a:xfrm flipH="1">
            <a:off x="7780050" y="1214153"/>
            <a:ext cx="415873" cy="234502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A4A585BA-11C1-43AD-B72B-CF8723ECEACF}"/>
              </a:ext>
            </a:extLst>
          </p:cNvPr>
          <p:cNvSpPr txBox="1"/>
          <p:nvPr/>
        </p:nvSpPr>
        <p:spPr>
          <a:xfrm>
            <a:off x="6553413" y="399264"/>
            <a:ext cx="1113768" cy="646331"/>
          </a:xfrm>
          <a:prstGeom prst="rect">
            <a:avLst/>
          </a:prstGeom>
          <a:noFill/>
        </p:spPr>
        <p:txBody>
          <a:bodyPr wrap="square" rtlCol="0">
            <a:spAutoFit/>
          </a:bodyPr>
          <a:lstStyle/>
          <a:p>
            <a:pPr algn="ctr"/>
            <a:r>
              <a:rPr lang="en-US" altLang="zh-CN" dirty="0"/>
              <a:t>Bluetooth module</a:t>
            </a:r>
            <a:endParaRPr lang="zh-CN" altLang="en-US" dirty="0"/>
          </a:p>
        </p:txBody>
      </p:sp>
      <p:cxnSp>
        <p:nvCxnSpPr>
          <p:cNvPr id="53" name="直接箭头连接符 52">
            <a:extLst>
              <a:ext uri="{FF2B5EF4-FFF2-40B4-BE49-F238E27FC236}">
                <a16:creationId xmlns:a16="http://schemas.microsoft.com/office/drawing/2014/main" id="{6CC11C0E-C8A7-4A0E-A499-37D76F810DB6}"/>
              </a:ext>
            </a:extLst>
          </p:cNvPr>
          <p:cNvCxnSpPr>
            <a:cxnSpLocks/>
            <a:stCxn id="52" idx="2"/>
          </p:cNvCxnSpPr>
          <p:nvPr/>
        </p:nvCxnSpPr>
        <p:spPr>
          <a:xfrm flipH="1">
            <a:off x="7027709" y="1045595"/>
            <a:ext cx="82588" cy="215798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56D1DE7B-384C-423F-AB95-0A9E95914B23}"/>
              </a:ext>
            </a:extLst>
          </p:cNvPr>
          <p:cNvSpPr txBox="1"/>
          <p:nvPr/>
        </p:nvSpPr>
        <p:spPr>
          <a:xfrm>
            <a:off x="3932804" y="5806297"/>
            <a:ext cx="886846" cy="369332"/>
          </a:xfrm>
          <a:prstGeom prst="rect">
            <a:avLst/>
          </a:prstGeom>
          <a:noFill/>
        </p:spPr>
        <p:txBody>
          <a:bodyPr wrap="square" rtlCol="0">
            <a:spAutoFit/>
          </a:bodyPr>
          <a:lstStyle/>
          <a:p>
            <a:r>
              <a:rPr lang="en-US" altLang="zh-CN" dirty="0"/>
              <a:t>Battery</a:t>
            </a:r>
            <a:endParaRPr lang="zh-CN" altLang="en-US" dirty="0"/>
          </a:p>
        </p:txBody>
      </p:sp>
      <p:cxnSp>
        <p:nvCxnSpPr>
          <p:cNvPr id="117" name="直接箭头连接符 116">
            <a:extLst>
              <a:ext uri="{FF2B5EF4-FFF2-40B4-BE49-F238E27FC236}">
                <a16:creationId xmlns:a16="http://schemas.microsoft.com/office/drawing/2014/main" id="{866CAF03-356B-4928-A750-6147A41F7A55}"/>
              </a:ext>
            </a:extLst>
          </p:cNvPr>
          <p:cNvCxnSpPr>
            <a:cxnSpLocks/>
            <a:stCxn id="115" idx="3"/>
          </p:cNvCxnSpPr>
          <p:nvPr/>
        </p:nvCxnSpPr>
        <p:spPr>
          <a:xfrm>
            <a:off x="4819650" y="5990963"/>
            <a:ext cx="630210"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4F635CCC-571B-4030-952A-69C501FE1365}"/>
              </a:ext>
            </a:extLst>
          </p:cNvPr>
          <p:cNvSpPr txBox="1"/>
          <p:nvPr/>
        </p:nvSpPr>
        <p:spPr>
          <a:xfrm>
            <a:off x="8724665" y="3268445"/>
            <a:ext cx="969014" cy="923330"/>
          </a:xfrm>
          <a:prstGeom prst="rect">
            <a:avLst/>
          </a:prstGeom>
          <a:noFill/>
        </p:spPr>
        <p:txBody>
          <a:bodyPr wrap="square" rtlCol="0">
            <a:spAutoFit/>
          </a:bodyPr>
          <a:lstStyle/>
          <a:p>
            <a:r>
              <a:rPr lang="en-US" altLang="zh-CN" dirty="0"/>
              <a:t>3 hall effect sensors</a:t>
            </a:r>
            <a:endParaRPr lang="zh-CN" altLang="en-US" dirty="0"/>
          </a:p>
        </p:txBody>
      </p:sp>
      <p:cxnSp>
        <p:nvCxnSpPr>
          <p:cNvPr id="123" name="直接箭头连接符 122">
            <a:extLst>
              <a:ext uri="{FF2B5EF4-FFF2-40B4-BE49-F238E27FC236}">
                <a16:creationId xmlns:a16="http://schemas.microsoft.com/office/drawing/2014/main" id="{F3622565-5E71-495B-B671-5BE278E1998C}"/>
              </a:ext>
            </a:extLst>
          </p:cNvPr>
          <p:cNvCxnSpPr>
            <a:cxnSpLocks/>
            <a:stCxn id="122" idx="3"/>
          </p:cNvCxnSpPr>
          <p:nvPr/>
        </p:nvCxnSpPr>
        <p:spPr>
          <a:xfrm flipV="1">
            <a:off x="9693679" y="2467627"/>
            <a:ext cx="1670080" cy="126248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9F9C4FB3-FF23-4C34-9DC9-EEF9DF53C8BB}"/>
              </a:ext>
            </a:extLst>
          </p:cNvPr>
          <p:cNvCxnSpPr>
            <a:cxnSpLocks/>
            <a:stCxn id="122" idx="3"/>
          </p:cNvCxnSpPr>
          <p:nvPr/>
        </p:nvCxnSpPr>
        <p:spPr>
          <a:xfrm>
            <a:off x="9693679" y="3730110"/>
            <a:ext cx="1670080" cy="1524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963C9AD-59CC-4813-B977-8E1A472DFC94}"/>
              </a:ext>
            </a:extLst>
          </p:cNvPr>
          <p:cNvCxnSpPr>
            <a:cxnSpLocks/>
            <a:stCxn id="122" idx="3"/>
          </p:cNvCxnSpPr>
          <p:nvPr/>
        </p:nvCxnSpPr>
        <p:spPr>
          <a:xfrm>
            <a:off x="9693679" y="3730110"/>
            <a:ext cx="1774421" cy="136576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793893D0-0417-45D7-8F1F-0BEBBB4A7A14}"/>
              </a:ext>
            </a:extLst>
          </p:cNvPr>
          <p:cNvSpPr txBox="1"/>
          <p:nvPr/>
        </p:nvSpPr>
        <p:spPr>
          <a:xfrm>
            <a:off x="3801700" y="3373072"/>
            <a:ext cx="1513132" cy="1200329"/>
          </a:xfrm>
          <a:prstGeom prst="rect">
            <a:avLst/>
          </a:prstGeom>
          <a:noFill/>
        </p:spPr>
        <p:txBody>
          <a:bodyPr wrap="square" rtlCol="0">
            <a:spAutoFit/>
          </a:bodyPr>
          <a:lstStyle/>
          <a:p>
            <a:pPr algn="ctr"/>
            <a:r>
              <a:rPr lang="en-US" altLang="zh-CN" dirty="0"/>
              <a:t>reset button (used as an interrupt button)</a:t>
            </a:r>
            <a:endParaRPr lang="zh-CN" altLang="en-US" dirty="0"/>
          </a:p>
        </p:txBody>
      </p:sp>
      <p:cxnSp>
        <p:nvCxnSpPr>
          <p:cNvPr id="136" name="直接箭头连接符 135">
            <a:extLst>
              <a:ext uri="{FF2B5EF4-FFF2-40B4-BE49-F238E27FC236}">
                <a16:creationId xmlns:a16="http://schemas.microsoft.com/office/drawing/2014/main" id="{C53D2D7A-B64E-468F-B6EF-87F743DD98B0}"/>
              </a:ext>
            </a:extLst>
          </p:cNvPr>
          <p:cNvCxnSpPr>
            <a:cxnSpLocks/>
            <a:stCxn id="135" idx="3"/>
          </p:cNvCxnSpPr>
          <p:nvPr/>
        </p:nvCxnSpPr>
        <p:spPr>
          <a:xfrm flipV="1">
            <a:off x="5314832" y="3602856"/>
            <a:ext cx="769282" cy="37038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618B4E29-EE16-4F05-A4D6-0F9FCA433D1E}"/>
              </a:ext>
            </a:extLst>
          </p:cNvPr>
          <p:cNvSpPr txBox="1"/>
          <p:nvPr/>
        </p:nvSpPr>
        <p:spPr>
          <a:xfrm>
            <a:off x="906766" y="3126960"/>
            <a:ext cx="1513132" cy="923330"/>
          </a:xfrm>
          <a:prstGeom prst="rect">
            <a:avLst/>
          </a:prstGeom>
          <a:noFill/>
        </p:spPr>
        <p:txBody>
          <a:bodyPr wrap="square" rtlCol="0">
            <a:spAutoFit/>
          </a:bodyPr>
          <a:lstStyle/>
          <a:p>
            <a:pPr algn="ctr"/>
            <a:r>
              <a:rPr lang="en-US" altLang="zh-CN" dirty="0"/>
              <a:t>Hall effect sensor and magnet</a:t>
            </a:r>
            <a:endParaRPr lang="zh-CN" altLang="en-US" dirty="0"/>
          </a:p>
        </p:txBody>
      </p:sp>
      <p:cxnSp>
        <p:nvCxnSpPr>
          <p:cNvPr id="140" name="直接箭头连接符 139">
            <a:extLst>
              <a:ext uri="{FF2B5EF4-FFF2-40B4-BE49-F238E27FC236}">
                <a16:creationId xmlns:a16="http://schemas.microsoft.com/office/drawing/2014/main" id="{22A4193B-5149-4E06-BBDE-A40CBB4611BA}"/>
              </a:ext>
            </a:extLst>
          </p:cNvPr>
          <p:cNvCxnSpPr>
            <a:cxnSpLocks/>
            <a:stCxn id="139" idx="1"/>
          </p:cNvCxnSpPr>
          <p:nvPr/>
        </p:nvCxnSpPr>
        <p:spPr>
          <a:xfrm flipH="1">
            <a:off x="391868" y="3588625"/>
            <a:ext cx="514898" cy="98477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32F6FEEC-5BD5-4898-A2C9-D00A9CBCFB96}"/>
              </a:ext>
            </a:extLst>
          </p:cNvPr>
          <p:cNvCxnSpPr>
            <a:cxnSpLocks/>
            <a:stCxn id="139" idx="1"/>
          </p:cNvCxnSpPr>
          <p:nvPr/>
        </p:nvCxnSpPr>
        <p:spPr>
          <a:xfrm flipH="1">
            <a:off x="649317" y="3588625"/>
            <a:ext cx="257449" cy="103814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26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FAA17-BFAE-4E42-B6E8-9A53D0AF6EAB}"/>
              </a:ext>
            </a:extLst>
          </p:cNvPr>
          <p:cNvSpPr>
            <a:spLocks noGrp="1"/>
          </p:cNvSpPr>
          <p:nvPr>
            <p:ph type="title"/>
          </p:nvPr>
        </p:nvSpPr>
        <p:spPr>
          <a:xfrm>
            <a:off x="1451579" y="1391655"/>
            <a:ext cx="9603275" cy="462099"/>
          </a:xfrm>
        </p:spPr>
        <p:txBody>
          <a:bodyPr>
            <a:normAutofit fontScale="90000"/>
          </a:bodyPr>
          <a:lstStyle/>
          <a:p>
            <a:r>
              <a:rPr lang="en-US" altLang="zh-CN" dirty="0"/>
              <a:t>Arduino - Android device communication</a:t>
            </a:r>
          </a:p>
        </p:txBody>
      </p:sp>
      <p:sp>
        <p:nvSpPr>
          <p:cNvPr id="3" name="内容占位符 2">
            <a:extLst>
              <a:ext uri="{FF2B5EF4-FFF2-40B4-BE49-F238E27FC236}">
                <a16:creationId xmlns:a16="http://schemas.microsoft.com/office/drawing/2014/main" id="{40FD5FBC-E885-4DE6-AA78-09F13674C43B}"/>
              </a:ext>
            </a:extLst>
          </p:cNvPr>
          <p:cNvSpPr>
            <a:spLocks noGrp="1"/>
          </p:cNvSpPr>
          <p:nvPr>
            <p:ph idx="1"/>
          </p:nvPr>
        </p:nvSpPr>
        <p:spPr/>
        <p:txBody>
          <a:bodyPr/>
          <a:lstStyle/>
          <a:p>
            <a:r>
              <a:rPr lang="en-US" altLang="zh-CN" dirty="0"/>
              <a:t>Arduino</a:t>
            </a:r>
          </a:p>
          <a:p>
            <a:pPr lvl="1"/>
            <a:r>
              <a:rPr lang="en-US" altLang="zh-CN" dirty="0"/>
              <a:t>Receive data from sensor and interrupt button</a:t>
            </a:r>
          </a:p>
          <a:p>
            <a:pPr lvl="1"/>
            <a:r>
              <a:rPr lang="en-US" altLang="zh-CN" dirty="0"/>
              <a:t>Transfer data into valid information</a:t>
            </a:r>
          </a:p>
          <a:p>
            <a:pPr lvl="1"/>
            <a:r>
              <a:rPr lang="en-US" altLang="zh-CN" dirty="0"/>
              <a:t>Sent text value via Bluetooth module</a:t>
            </a:r>
          </a:p>
          <a:p>
            <a:r>
              <a:rPr lang="en-US" altLang="zh-CN" dirty="0"/>
              <a:t>Android device*</a:t>
            </a:r>
          </a:p>
          <a:p>
            <a:pPr lvl="1"/>
            <a:r>
              <a:rPr lang="en-US" altLang="zh-CN" dirty="0"/>
              <a:t>Receive text value</a:t>
            </a:r>
          </a:p>
          <a:p>
            <a:pPr lvl="1"/>
            <a:r>
              <a:rPr lang="en-US" altLang="zh-CN" dirty="0"/>
              <a:t>Interpret text value to readable message</a:t>
            </a:r>
          </a:p>
          <a:p>
            <a:pPr marL="0" indent="0">
              <a:buNone/>
            </a:pPr>
            <a:r>
              <a:rPr lang="en-US" altLang="zh-CN" dirty="0"/>
              <a:t>*Test device: MI 5, Xiaomi Inc, China</a:t>
            </a:r>
          </a:p>
        </p:txBody>
      </p:sp>
      <p:pic>
        <p:nvPicPr>
          <p:cNvPr id="5" name="图片 4">
            <a:extLst>
              <a:ext uri="{FF2B5EF4-FFF2-40B4-BE49-F238E27FC236}">
                <a16:creationId xmlns:a16="http://schemas.microsoft.com/office/drawing/2014/main" id="{9D267D95-3151-45AE-AF20-3692DE8D6BE3}"/>
              </a:ext>
            </a:extLst>
          </p:cNvPr>
          <p:cNvPicPr>
            <a:picLocks noChangeAspect="1"/>
          </p:cNvPicPr>
          <p:nvPr/>
        </p:nvPicPr>
        <p:blipFill rotWithShape="1">
          <a:blip r:embed="rId2"/>
          <a:srcRect l="11906" r="6096"/>
          <a:stretch/>
        </p:blipFill>
        <p:spPr>
          <a:xfrm>
            <a:off x="7002049" y="2283720"/>
            <a:ext cx="4538597" cy="2767500"/>
          </a:xfrm>
          <a:prstGeom prst="rect">
            <a:avLst/>
          </a:prstGeom>
        </p:spPr>
      </p:pic>
      <p:pic>
        <p:nvPicPr>
          <p:cNvPr id="6" name="图片 5">
            <a:extLst>
              <a:ext uri="{FF2B5EF4-FFF2-40B4-BE49-F238E27FC236}">
                <a16:creationId xmlns:a16="http://schemas.microsoft.com/office/drawing/2014/main" id="{950A955E-C1BE-4C37-85D9-56B88F335039}"/>
              </a:ext>
            </a:extLst>
          </p:cNvPr>
          <p:cNvPicPr>
            <a:picLocks noChangeAspect="1"/>
          </p:cNvPicPr>
          <p:nvPr/>
        </p:nvPicPr>
        <p:blipFill>
          <a:blip r:embed="rId3"/>
          <a:stretch>
            <a:fillRect/>
          </a:stretch>
        </p:blipFill>
        <p:spPr>
          <a:xfrm>
            <a:off x="0" y="0"/>
            <a:ext cx="3038899" cy="2276793"/>
          </a:xfrm>
          <a:prstGeom prst="rect">
            <a:avLst/>
          </a:prstGeom>
        </p:spPr>
      </p:pic>
    </p:spTree>
    <p:extLst>
      <p:ext uri="{BB962C8B-B14F-4D97-AF65-F5344CB8AC3E}">
        <p14:creationId xmlns:p14="http://schemas.microsoft.com/office/powerpoint/2010/main" val="3149059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7DAB5-E7AE-446A-B644-2582AE1E2370}"/>
              </a:ext>
            </a:extLst>
          </p:cNvPr>
          <p:cNvSpPr>
            <a:spLocks noGrp="1"/>
          </p:cNvSpPr>
          <p:nvPr>
            <p:ph type="title"/>
          </p:nvPr>
        </p:nvSpPr>
        <p:spPr>
          <a:xfrm>
            <a:off x="1395415" y="1210066"/>
            <a:ext cx="9603275" cy="587136"/>
          </a:xfrm>
        </p:spPr>
        <p:txBody>
          <a:bodyPr/>
          <a:lstStyle/>
          <a:p>
            <a:r>
              <a:rPr lang="en-US" altLang="zh-CN" dirty="0"/>
              <a:t>Inside the code</a:t>
            </a:r>
            <a:endParaRPr lang="zh-CN" altLang="en-US" dirty="0"/>
          </a:p>
        </p:txBody>
      </p:sp>
      <p:pic>
        <p:nvPicPr>
          <p:cNvPr id="9" name="内容占位符 8">
            <a:extLst>
              <a:ext uri="{FF2B5EF4-FFF2-40B4-BE49-F238E27FC236}">
                <a16:creationId xmlns:a16="http://schemas.microsoft.com/office/drawing/2014/main" id="{E9B68B5B-5631-43CF-BCEF-4F36BEFE3F1F}"/>
              </a:ext>
            </a:extLst>
          </p:cNvPr>
          <p:cNvPicPr>
            <a:picLocks noGrp="1" noChangeAspect="1"/>
          </p:cNvPicPr>
          <p:nvPr>
            <p:ph idx="1"/>
          </p:nvPr>
        </p:nvPicPr>
        <p:blipFill>
          <a:blip r:embed="rId2"/>
          <a:stretch>
            <a:fillRect/>
          </a:stretch>
        </p:blipFill>
        <p:spPr>
          <a:xfrm>
            <a:off x="9283700" y="-2553"/>
            <a:ext cx="2901968" cy="6860553"/>
          </a:xfrm>
        </p:spPr>
      </p:pic>
      <p:pic>
        <p:nvPicPr>
          <p:cNvPr id="11" name="图片 10">
            <a:extLst>
              <a:ext uri="{FF2B5EF4-FFF2-40B4-BE49-F238E27FC236}">
                <a16:creationId xmlns:a16="http://schemas.microsoft.com/office/drawing/2014/main" id="{E06768D6-D915-4659-80D5-BE18DAF7976C}"/>
              </a:ext>
            </a:extLst>
          </p:cNvPr>
          <p:cNvPicPr>
            <a:picLocks noChangeAspect="1"/>
          </p:cNvPicPr>
          <p:nvPr/>
        </p:nvPicPr>
        <p:blipFill>
          <a:blip r:embed="rId3"/>
          <a:stretch>
            <a:fillRect/>
          </a:stretch>
        </p:blipFill>
        <p:spPr>
          <a:xfrm>
            <a:off x="5275316" y="2019763"/>
            <a:ext cx="4362450" cy="1790700"/>
          </a:xfrm>
          <a:prstGeom prst="rect">
            <a:avLst/>
          </a:prstGeom>
        </p:spPr>
      </p:pic>
      <p:pic>
        <p:nvPicPr>
          <p:cNvPr id="13" name="图片 12">
            <a:extLst>
              <a:ext uri="{FF2B5EF4-FFF2-40B4-BE49-F238E27FC236}">
                <a16:creationId xmlns:a16="http://schemas.microsoft.com/office/drawing/2014/main" id="{91F6C6FE-F813-4A8B-9FEB-68743BB953D1}"/>
              </a:ext>
            </a:extLst>
          </p:cNvPr>
          <p:cNvPicPr>
            <a:picLocks noChangeAspect="1"/>
          </p:cNvPicPr>
          <p:nvPr/>
        </p:nvPicPr>
        <p:blipFill>
          <a:blip r:embed="rId4"/>
          <a:stretch>
            <a:fillRect/>
          </a:stretch>
        </p:blipFill>
        <p:spPr>
          <a:xfrm>
            <a:off x="59558" y="2019763"/>
            <a:ext cx="5105400" cy="3905250"/>
          </a:xfrm>
          <a:prstGeom prst="rect">
            <a:avLst/>
          </a:prstGeom>
        </p:spPr>
      </p:pic>
      <p:sp>
        <p:nvSpPr>
          <p:cNvPr id="14" name="文本框 13">
            <a:extLst>
              <a:ext uri="{FF2B5EF4-FFF2-40B4-BE49-F238E27FC236}">
                <a16:creationId xmlns:a16="http://schemas.microsoft.com/office/drawing/2014/main" id="{90BE1501-83DD-4C68-B27A-D8CA804E9488}"/>
              </a:ext>
            </a:extLst>
          </p:cNvPr>
          <p:cNvSpPr txBox="1"/>
          <p:nvPr/>
        </p:nvSpPr>
        <p:spPr>
          <a:xfrm>
            <a:off x="5275315" y="3910631"/>
            <a:ext cx="3279961" cy="369332"/>
          </a:xfrm>
          <a:prstGeom prst="rect">
            <a:avLst/>
          </a:prstGeom>
          <a:noFill/>
        </p:spPr>
        <p:txBody>
          <a:bodyPr wrap="square" rtlCol="0">
            <a:spAutoFit/>
          </a:bodyPr>
          <a:lstStyle/>
          <a:p>
            <a:r>
              <a:rPr lang="en-US" altLang="zh-CN" dirty="0"/>
              <a:t>* I’ll later explain why it is 0.5</a:t>
            </a:r>
            <a:endParaRPr lang="zh-CN" altLang="en-US" dirty="0"/>
          </a:p>
        </p:txBody>
      </p:sp>
      <p:cxnSp>
        <p:nvCxnSpPr>
          <p:cNvPr id="16" name="直接箭头连接符 15">
            <a:extLst>
              <a:ext uri="{FF2B5EF4-FFF2-40B4-BE49-F238E27FC236}">
                <a16:creationId xmlns:a16="http://schemas.microsoft.com/office/drawing/2014/main" id="{4ABE5442-AFE2-488D-92C0-48F8A7556F01}"/>
              </a:ext>
            </a:extLst>
          </p:cNvPr>
          <p:cNvCxnSpPr>
            <a:cxnSpLocks/>
            <a:stCxn id="14" idx="1"/>
          </p:cNvCxnSpPr>
          <p:nvPr/>
        </p:nvCxnSpPr>
        <p:spPr>
          <a:xfrm flipH="1" flipV="1">
            <a:off x="1189975" y="2250751"/>
            <a:ext cx="4085340" cy="1844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744E391-6BC9-4EDE-BB90-A10EFC91525B}"/>
              </a:ext>
            </a:extLst>
          </p:cNvPr>
          <p:cNvCxnSpPr>
            <a:cxnSpLocks/>
            <a:stCxn id="14" idx="1"/>
          </p:cNvCxnSpPr>
          <p:nvPr/>
        </p:nvCxnSpPr>
        <p:spPr>
          <a:xfrm flipH="1" flipV="1">
            <a:off x="1395415" y="3552825"/>
            <a:ext cx="3879900" cy="542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1893949-07AF-4A81-AFD4-A9334686BF66}"/>
              </a:ext>
            </a:extLst>
          </p:cNvPr>
          <p:cNvCxnSpPr>
            <a:cxnSpLocks/>
            <a:stCxn id="14" idx="1"/>
          </p:cNvCxnSpPr>
          <p:nvPr/>
        </p:nvCxnSpPr>
        <p:spPr>
          <a:xfrm flipH="1">
            <a:off x="1285877" y="4095297"/>
            <a:ext cx="3989438" cy="752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6279FEB7-D70F-4001-B4BF-0EF07AF893B0}"/>
              </a:ext>
            </a:extLst>
          </p:cNvPr>
          <p:cNvSpPr txBox="1"/>
          <p:nvPr/>
        </p:nvSpPr>
        <p:spPr>
          <a:xfrm>
            <a:off x="5260860" y="4326285"/>
            <a:ext cx="4362450" cy="923330"/>
          </a:xfrm>
          <a:prstGeom prst="rect">
            <a:avLst/>
          </a:prstGeom>
          <a:noFill/>
        </p:spPr>
        <p:txBody>
          <a:bodyPr wrap="square" rtlCol="0">
            <a:spAutoFit/>
          </a:bodyPr>
          <a:lstStyle/>
          <a:p>
            <a:r>
              <a:rPr lang="en-US" altLang="zh-CN" dirty="0"/>
              <a:t>** When value changes, the Boolean variable “</a:t>
            </a:r>
            <a:r>
              <a:rPr lang="en-US" altLang="zh-CN" dirty="0" err="1"/>
              <a:t>isChanged</a:t>
            </a:r>
            <a:r>
              <a:rPr lang="en-US" altLang="zh-CN" dirty="0"/>
              <a:t>” set to true, so that the program will know if the level is changed</a:t>
            </a:r>
            <a:endParaRPr lang="zh-CN" altLang="en-US" dirty="0"/>
          </a:p>
        </p:txBody>
      </p:sp>
      <p:cxnSp>
        <p:nvCxnSpPr>
          <p:cNvPr id="33" name="直接箭头连接符 32">
            <a:extLst>
              <a:ext uri="{FF2B5EF4-FFF2-40B4-BE49-F238E27FC236}">
                <a16:creationId xmlns:a16="http://schemas.microsoft.com/office/drawing/2014/main" id="{B1BE8516-537D-49E5-BE67-BD7A42C63C15}"/>
              </a:ext>
            </a:extLst>
          </p:cNvPr>
          <p:cNvCxnSpPr>
            <a:cxnSpLocks/>
            <a:stCxn id="31" idx="1"/>
          </p:cNvCxnSpPr>
          <p:nvPr/>
        </p:nvCxnSpPr>
        <p:spPr>
          <a:xfrm flipH="1" flipV="1">
            <a:off x="1520886" y="2695874"/>
            <a:ext cx="3739974" cy="2092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35D977CF-1E5A-4FD4-B684-F521FB9B291F}"/>
              </a:ext>
            </a:extLst>
          </p:cNvPr>
          <p:cNvCxnSpPr>
            <a:cxnSpLocks/>
            <a:stCxn id="31" idx="1"/>
          </p:cNvCxnSpPr>
          <p:nvPr/>
        </p:nvCxnSpPr>
        <p:spPr>
          <a:xfrm flipH="1" flipV="1">
            <a:off x="1757196" y="3970512"/>
            <a:ext cx="3503664" cy="81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71547C2-14CB-4659-A4CE-2BCD586CE18B}"/>
              </a:ext>
            </a:extLst>
          </p:cNvPr>
          <p:cNvCxnSpPr>
            <a:cxnSpLocks/>
            <a:stCxn id="31" idx="1"/>
          </p:cNvCxnSpPr>
          <p:nvPr/>
        </p:nvCxnSpPr>
        <p:spPr>
          <a:xfrm flipH="1">
            <a:off x="1539082" y="4787950"/>
            <a:ext cx="3721778"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F6180ABE-0DCC-4DA4-9357-655CF48E6FC4}"/>
              </a:ext>
            </a:extLst>
          </p:cNvPr>
          <p:cNvSpPr txBox="1"/>
          <p:nvPr/>
        </p:nvSpPr>
        <p:spPr>
          <a:xfrm>
            <a:off x="5274291" y="5243224"/>
            <a:ext cx="4012560" cy="923330"/>
          </a:xfrm>
          <a:prstGeom prst="rect">
            <a:avLst/>
          </a:prstGeom>
          <a:noFill/>
        </p:spPr>
        <p:txBody>
          <a:bodyPr wrap="square" rtlCol="0">
            <a:spAutoFit/>
          </a:bodyPr>
          <a:lstStyle/>
          <a:p>
            <a:r>
              <a:rPr lang="en-US" altLang="zh-CN" dirty="0"/>
              <a:t>*** The code didn’t completely follow the status diagram since some interrupt can’t be done in Arduino Uno.</a:t>
            </a:r>
            <a:endParaRPr lang="zh-CN" altLang="en-US" dirty="0"/>
          </a:p>
        </p:txBody>
      </p:sp>
      <p:pic>
        <p:nvPicPr>
          <p:cNvPr id="15" name="图片 14">
            <a:extLst>
              <a:ext uri="{FF2B5EF4-FFF2-40B4-BE49-F238E27FC236}">
                <a16:creationId xmlns:a16="http://schemas.microsoft.com/office/drawing/2014/main" id="{C7F9DC60-2FB9-400F-8DBD-CC0D2267C3D9}"/>
              </a:ext>
            </a:extLst>
          </p:cNvPr>
          <p:cNvPicPr>
            <a:picLocks noChangeAspect="1"/>
          </p:cNvPicPr>
          <p:nvPr/>
        </p:nvPicPr>
        <p:blipFill rotWithShape="1">
          <a:blip r:embed="rId5"/>
          <a:srcRect b="40953"/>
          <a:stretch/>
        </p:blipFill>
        <p:spPr>
          <a:xfrm>
            <a:off x="0" y="0"/>
            <a:ext cx="3038899" cy="1344365"/>
          </a:xfrm>
          <a:prstGeom prst="rect">
            <a:avLst/>
          </a:prstGeom>
        </p:spPr>
      </p:pic>
    </p:spTree>
    <p:extLst>
      <p:ext uri="{BB962C8B-B14F-4D97-AF65-F5344CB8AC3E}">
        <p14:creationId xmlns:p14="http://schemas.microsoft.com/office/powerpoint/2010/main" val="1846201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17181-807C-40F3-AB1C-3D5995BC11E0}"/>
              </a:ext>
            </a:extLst>
          </p:cNvPr>
          <p:cNvSpPr>
            <a:spLocks noGrp="1"/>
          </p:cNvSpPr>
          <p:nvPr>
            <p:ph type="title"/>
          </p:nvPr>
        </p:nvSpPr>
        <p:spPr>
          <a:xfrm>
            <a:off x="1451579" y="1391655"/>
            <a:ext cx="9603275" cy="462099"/>
          </a:xfrm>
        </p:spPr>
        <p:txBody>
          <a:bodyPr>
            <a:normAutofit fontScale="90000"/>
          </a:bodyPr>
          <a:lstStyle/>
          <a:p>
            <a:r>
              <a:rPr lang="en-US" altLang="zh-CN" dirty="0"/>
              <a:t>Android Application Design</a:t>
            </a:r>
            <a:endParaRPr lang="zh-CN" altLang="en-US" dirty="0"/>
          </a:p>
        </p:txBody>
      </p:sp>
      <p:pic>
        <p:nvPicPr>
          <p:cNvPr id="5" name="内容占位符 4">
            <a:extLst>
              <a:ext uri="{FF2B5EF4-FFF2-40B4-BE49-F238E27FC236}">
                <a16:creationId xmlns:a16="http://schemas.microsoft.com/office/drawing/2014/main" id="{DA3BE5C7-B107-4444-AF0E-C6950782A5F0}"/>
              </a:ext>
            </a:extLst>
          </p:cNvPr>
          <p:cNvPicPr>
            <a:picLocks noGrp="1" noChangeAspect="1"/>
          </p:cNvPicPr>
          <p:nvPr>
            <p:ph idx="1"/>
          </p:nvPr>
        </p:nvPicPr>
        <p:blipFill>
          <a:blip r:embed="rId2"/>
          <a:stretch>
            <a:fillRect/>
          </a:stretch>
        </p:blipFill>
        <p:spPr>
          <a:xfrm>
            <a:off x="5848202" y="2183321"/>
            <a:ext cx="5206652" cy="3186445"/>
          </a:xfrm>
        </p:spPr>
      </p:pic>
      <p:sp>
        <p:nvSpPr>
          <p:cNvPr id="9" name="内容占位符 2">
            <a:extLst>
              <a:ext uri="{FF2B5EF4-FFF2-40B4-BE49-F238E27FC236}">
                <a16:creationId xmlns:a16="http://schemas.microsoft.com/office/drawing/2014/main" id="{DB5E1C1F-4EEF-4314-AB35-13478AFE13A6}"/>
              </a:ext>
            </a:extLst>
          </p:cNvPr>
          <p:cNvSpPr txBox="1">
            <a:spLocks/>
          </p:cNvSpPr>
          <p:nvPr/>
        </p:nvSpPr>
        <p:spPr>
          <a:xfrm>
            <a:off x="1451579" y="1853754"/>
            <a:ext cx="9603275"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dirty="0"/>
              <a:t>Design tool: MIT </a:t>
            </a:r>
            <a:r>
              <a:rPr lang="en-US" altLang="zh-CN" dirty="0" err="1"/>
              <a:t>appinventor</a:t>
            </a:r>
            <a:endParaRPr lang="en-US" altLang="zh-CN" dirty="0"/>
          </a:p>
          <a:p>
            <a:r>
              <a:rPr lang="en-US" altLang="zh-CN" dirty="0"/>
              <a:t>Message Interpreter </a:t>
            </a:r>
          </a:p>
          <a:p>
            <a:r>
              <a:rPr lang="en-US" altLang="zh-CN" dirty="0"/>
              <a:t>Notifier</a:t>
            </a:r>
          </a:p>
        </p:txBody>
      </p:sp>
      <p:graphicFrame>
        <p:nvGraphicFramePr>
          <p:cNvPr id="10" name="表格 9">
            <a:extLst>
              <a:ext uri="{FF2B5EF4-FFF2-40B4-BE49-F238E27FC236}">
                <a16:creationId xmlns:a16="http://schemas.microsoft.com/office/drawing/2014/main" id="{C5A5D055-DC41-4BA0-9B1B-A48B1DE9D251}"/>
              </a:ext>
            </a:extLst>
          </p:cNvPr>
          <p:cNvGraphicFramePr>
            <a:graphicFrameLocks noGrp="1"/>
          </p:cNvGraphicFramePr>
          <p:nvPr>
            <p:extLst>
              <p:ext uri="{D42A27DB-BD31-4B8C-83A1-F6EECF244321}">
                <p14:modId xmlns:p14="http://schemas.microsoft.com/office/powerpoint/2010/main" val="4219928518"/>
              </p:ext>
            </p:extLst>
          </p:nvPr>
        </p:nvGraphicFramePr>
        <p:xfrm>
          <a:off x="1451579" y="3400816"/>
          <a:ext cx="3874669" cy="2590800"/>
        </p:xfrm>
        <a:graphic>
          <a:graphicData uri="http://schemas.openxmlformats.org/drawingml/2006/table">
            <a:tbl>
              <a:tblPr firstRow="1" bandRow="1">
                <a:tableStyleId>{5C22544A-7EE6-4342-B048-85BDC9FD1C3A}</a:tableStyleId>
              </a:tblPr>
              <a:tblGrid>
                <a:gridCol w="851769">
                  <a:extLst>
                    <a:ext uri="{9D8B030D-6E8A-4147-A177-3AD203B41FA5}">
                      <a16:colId xmlns:a16="http://schemas.microsoft.com/office/drawing/2014/main" val="3027875981"/>
                    </a:ext>
                  </a:extLst>
                </a:gridCol>
                <a:gridCol w="3022900">
                  <a:extLst>
                    <a:ext uri="{9D8B030D-6E8A-4147-A177-3AD203B41FA5}">
                      <a16:colId xmlns:a16="http://schemas.microsoft.com/office/drawing/2014/main" val="1777012501"/>
                    </a:ext>
                  </a:extLst>
                </a:gridCol>
              </a:tblGrid>
              <a:tr h="0">
                <a:tc>
                  <a:txBody>
                    <a:bodyPr/>
                    <a:lstStyle/>
                    <a:p>
                      <a:r>
                        <a:rPr lang="en-US" altLang="zh-CN" dirty="0"/>
                        <a:t> Value</a:t>
                      </a:r>
                      <a:endParaRPr lang="zh-CN" altLang="en-US" dirty="0"/>
                    </a:p>
                  </a:txBody>
                  <a:tcPr/>
                </a:tc>
                <a:tc>
                  <a:txBody>
                    <a:bodyPr/>
                    <a:lstStyle/>
                    <a:p>
                      <a:r>
                        <a:rPr lang="en-US" altLang="zh-CN" dirty="0"/>
                        <a:t>Text message</a:t>
                      </a:r>
                      <a:endParaRPr lang="zh-CN" altLang="en-US" dirty="0"/>
                    </a:p>
                  </a:txBody>
                  <a:tcPr/>
                </a:tc>
                <a:extLst>
                  <a:ext uri="{0D108BD9-81ED-4DB2-BD59-A6C34878D82A}">
                    <a16:rowId xmlns:a16="http://schemas.microsoft.com/office/drawing/2014/main" val="4276642523"/>
                  </a:ext>
                </a:extLst>
              </a:tr>
              <a:tr h="370840">
                <a:tc>
                  <a:txBody>
                    <a:bodyPr/>
                    <a:lstStyle/>
                    <a:p>
                      <a:r>
                        <a:rPr lang="en-US" altLang="zh-CN" dirty="0"/>
                        <a:t>0</a:t>
                      </a:r>
                      <a:endParaRPr lang="zh-CN" altLang="en-US" dirty="0"/>
                    </a:p>
                  </a:txBody>
                  <a:tcPr/>
                </a:tc>
                <a:tc>
                  <a:txBody>
                    <a:bodyPr/>
                    <a:lstStyle/>
                    <a:p>
                      <a:r>
                        <a:rPr lang="en-US" altLang="zh-CN" dirty="0"/>
                        <a:t>“Current level LOW”</a:t>
                      </a:r>
                      <a:endParaRPr lang="zh-CN" altLang="en-US" dirty="0"/>
                    </a:p>
                  </a:txBody>
                  <a:tcPr/>
                </a:tc>
                <a:extLst>
                  <a:ext uri="{0D108BD9-81ED-4DB2-BD59-A6C34878D82A}">
                    <a16:rowId xmlns:a16="http://schemas.microsoft.com/office/drawing/2014/main" val="3803135937"/>
                  </a:ext>
                </a:extLst>
              </a:tr>
              <a:tr h="370840">
                <a:tc>
                  <a:txBody>
                    <a:bodyPr/>
                    <a:lstStyle/>
                    <a:p>
                      <a:r>
                        <a:rPr lang="en-US" altLang="zh-CN" dirty="0"/>
                        <a:t>1</a:t>
                      </a:r>
                      <a:endParaRPr lang="zh-CN" altLang="en-US" dirty="0"/>
                    </a:p>
                  </a:txBody>
                  <a:tcPr/>
                </a:tc>
                <a:tc>
                  <a:txBody>
                    <a:bodyPr/>
                    <a:lstStyle/>
                    <a:p>
                      <a:r>
                        <a:rPr lang="en-US" altLang="zh-CN" dirty="0"/>
                        <a:t>“Current level MEDIUM”</a:t>
                      </a:r>
                      <a:endParaRPr lang="zh-CN" altLang="en-US" dirty="0"/>
                    </a:p>
                  </a:txBody>
                  <a:tcPr/>
                </a:tc>
                <a:extLst>
                  <a:ext uri="{0D108BD9-81ED-4DB2-BD59-A6C34878D82A}">
                    <a16:rowId xmlns:a16="http://schemas.microsoft.com/office/drawing/2014/main" val="3726114215"/>
                  </a:ext>
                </a:extLst>
              </a:tr>
              <a:tr h="370840">
                <a:tc>
                  <a:txBody>
                    <a:bodyPr/>
                    <a:lstStyle/>
                    <a:p>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“Current level HIGH”</a:t>
                      </a:r>
                      <a:endParaRPr lang="zh-CN" altLang="en-US" dirty="0"/>
                    </a:p>
                  </a:txBody>
                  <a:tcPr/>
                </a:tc>
                <a:extLst>
                  <a:ext uri="{0D108BD9-81ED-4DB2-BD59-A6C34878D82A}">
                    <a16:rowId xmlns:a16="http://schemas.microsoft.com/office/drawing/2014/main" val="3210498738"/>
                  </a:ext>
                </a:extLst>
              </a:tr>
              <a:tr h="370840">
                <a:tc>
                  <a:txBody>
                    <a:bodyPr/>
                    <a:lstStyle/>
                    <a:p>
                      <a:r>
                        <a:rPr lang="en-US" altLang="zh-CN" dirty="0"/>
                        <a:t>4</a:t>
                      </a:r>
                      <a:endParaRPr lang="zh-CN" altLang="en-US" dirty="0"/>
                    </a:p>
                  </a:txBody>
                  <a:tcPr/>
                </a:tc>
                <a:tc>
                  <a:txBody>
                    <a:bodyPr/>
                    <a:lstStyle/>
                    <a:p>
                      <a:r>
                        <a:rPr lang="en-US" altLang="zh-CN" dirty="0"/>
                        <a:t>“Rest to default level LOW”</a:t>
                      </a:r>
                      <a:endParaRPr lang="zh-CN" altLang="en-US" dirty="0"/>
                    </a:p>
                  </a:txBody>
                  <a:tcPr/>
                </a:tc>
                <a:extLst>
                  <a:ext uri="{0D108BD9-81ED-4DB2-BD59-A6C34878D82A}">
                    <a16:rowId xmlns:a16="http://schemas.microsoft.com/office/drawing/2014/main" val="1524852491"/>
                  </a:ext>
                </a:extLst>
              </a:tr>
              <a:tr h="370840">
                <a:tc>
                  <a:txBody>
                    <a:bodyPr/>
                    <a:lstStyle/>
                    <a:p>
                      <a:r>
                        <a:rPr lang="en-US" altLang="zh-CN" dirty="0"/>
                        <a:t>5</a:t>
                      </a:r>
                      <a:endParaRPr lang="zh-CN" altLang="en-US" dirty="0"/>
                    </a:p>
                  </a:txBody>
                  <a:tcPr/>
                </a:tc>
                <a:tc>
                  <a:txBody>
                    <a:bodyPr/>
                    <a:lstStyle/>
                    <a:p>
                      <a:r>
                        <a:rPr lang="en-US" altLang="zh-CN" dirty="0"/>
                        <a:t>“Rest to level MEDIUM”</a:t>
                      </a:r>
                      <a:endParaRPr lang="zh-CN" altLang="en-US" dirty="0"/>
                    </a:p>
                  </a:txBody>
                  <a:tcPr/>
                </a:tc>
                <a:extLst>
                  <a:ext uri="{0D108BD9-81ED-4DB2-BD59-A6C34878D82A}">
                    <a16:rowId xmlns:a16="http://schemas.microsoft.com/office/drawing/2014/main" val="3981159068"/>
                  </a:ext>
                </a:extLst>
              </a:tr>
              <a:tr h="370840">
                <a:tc>
                  <a:txBody>
                    <a:bodyPr/>
                    <a:lstStyle/>
                    <a:p>
                      <a:r>
                        <a:rPr lang="en-US" altLang="zh-CN" dirty="0"/>
                        <a:t>6</a:t>
                      </a:r>
                      <a:endParaRPr lang="zh-CN" altLang="en-US" dirty="0"/>
                    </a:p>
                  </a:txBody>
                  <a:tcPr/>
                </a:tc>
                <a:tc>
                  <a:txBody>
                    <a:bodyPr/>
                    <a:lstStyle/>
                    <a:p>
                      <a:r>
                        <a:rPr lang="en-US" altLang="zh-CN" dirty="0"/>
                        <a:t>“Rest to level HIGH”</a:t>
                      </a:r>
                      <a:endParaRPr lang="zh-CN" altLang="en-US" dirty="0"/>
                    </a:p>
                  </a:txBody>
                  <a:tcPr/>
                </a:tc>
                <a:extLst>
                  <a:ext uri="{0D108BD9-81ED-4DB2-BD59-A6C34878D82A}">
                    <a16:rowId xmlns:a16="http://schemas.microsoft.com/office/drawing/2014/main" val="4039291815"/>
                  </a:ext>
                </a:extLst>
              </a:tr>
            </a:tbl>
          </a:graphicData>
        </a:graphic>
      </p:graphicFrame>
      <p:pic>
        <p:nvPicPr>
          <p:cNvPr id="6" name="图片 5">
            <a:extLst>
              <a:ext uri="{FF2B5EF4-FFF2-40B4-BE49-F238E27FC236}">
                <a16:creationId xmlns:a16="http://schemas.microsoft.com/office/drawing/2014/main" id="{41E9FD89-2B73-4D74-937D-36DCD95EE02C}"/>
              </a:ext>
            </a:extLst>
          </p:cNvPr>
          <p:cNvPicPr>
            <a:picLocks noChangeAspect="1"/>
          </p:cNvPicPr>
          <p:nvPr/>
        </p:nvPicPr>
        <p:blipFill>
          <a:blip r:embed="rId3"/>
          <a:stretch>
            <a:fillRect/>
          </a:stretch>
        </p:blipFill>
        <p:spPr>
          <a:xfrm>
            <a:off x="0" y="0"/>
            <a:ext cx="3038899" cy="2276793"/>
          </a:xfrm>
          <a:prstGeom prst="rect">
            <a:avLst/>
          </a:prstGeom>
        </p:spPr>
      </p:pic>
    </p:spTree>
    <p:extLst>
      <p:ext uri="{BB962C8B-B14F-4D97-AF65-F5344CB8AC3E}">
        <p14:creationId xmlns:p14="http://schemas.microsoft.com/office/powerpoint/2010/main" val="3921284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7121FB-2B75-452D-A809-61E3F636084A}"/>
              </a:ext>
            </a:extLst>
          </p:cNvPr>
          <p:cNvSpPr>
            <a:spLocks noGrp="1"/>
          </p:cNvSpPr>
          <p:nvPr>
            <p:ph type="title"/>
          </p:nvPr>
        </p:nvSpPr>
        <p:spPr/>
        <p:txBody>
          <a:bodyPr/>
          <a:lstStyle/>
          <a:p>
            <a:r>
              <a:rPr lang="en-US" altLang="zh-CN" dirty="0"/>
              <a:t>Requirement i:</a:t>
            </a:r>
            <a:br>
              <a:rPr lang="en-US" altLang="zh-CN" dirty="0"/>
            </a:br>
            <a:r>
              <a:rPr lang="en-US" altLang="zh-CN" dirty="0"/>
              <a:t>	 Interrupt</a:t>
            </a:r>
            <a:endParaRPr lang="zh-CN" altLang="en-US" dirty="0"/>
          </a:p>
        </p:txBody>
      </p:sp>
      <p:sp>
        <p:nvSpPr>
          <p:cNvPr id="8" name="内容占位符 7">
            <a:extLst>
              <a:ext uri="{FF2B5EF4-FFF2-40B4-BE49-F238E27FC236}">
                <a16:creationId xmlns:a16="http://schemas.microsoft.com/office/drawing/2014/main" id="{0F93008A-230B-4302-A9EC-168D9B45F3FF}"/>
              </a:ext>
            </a:extLst>
          </p:cNvPr>
          <p:cNvSpPr>
            <a:spLocks noGrp="1"/>
          </p:cNvSpPr>
          <p:nvPr>
            <p:ph idx="1"/>
          </p:nvPr>
        </p:nvSpPr>
        <p:spPr>
          <a:xfrm>
            <a:off x="1451579" y="2015732"/>
            <a:ext cx="7006621" cy="3450613"/>
          </a:xfrm>
        </p:spPr>
        <p:txBody>
          <a:bodyPr/>
          <a:lstStyle/>
          <a:p>
            <a:r>
              <a:rPr lang="en-US" altLang="zh-CN" dirty="0"/>
              <a:t>Interruption is applied here for resetting the level value when the actual level isn’t what the Arduino think it is. </a:t>
            </a:r>
          </a:p>
          <a:p>
            <a:pPr lvl="1"/>
            <a:r>
              <a:rPr lang="en-US" altLang="zh-CN" dirty="0"/>
              <a:t>Reset button “Reset High”</a:t>
            </a:r>
          </a:p>
          <a:p>
            <a:pPr lvl="1"/>
            <a:r>
              <a:rPr lang="en-US" altLang="zh-CN" dirty="0"/>
              <a:t>Reset button “Reset Medium”</a:t>
            </a:r>
          </a:p>
          <a:p>
            <a:pPr lvl="1"/>
            <a:r>
              <a:rPr lang="en-US" altLang="zh-CN" dirty="0"/>
              <a:t>Reset button “Reset Low”</a:t>
            </a:r>
          </a:p>
          <a:p>
            <a:pPr lvl="2"/>
            <a:r>
              <a:rPr lang="en-US" altLang="zh-CN" dirty="0"/>
              <a:t>Since Arduino Uno only has two interrupt pins,  I made use of the “RESET” pin, which is when the user want to reset the level to Low, the whole Arduino resets and the level value goes back to Low.</a:t>
            </a:r>
          </a:p>
          <a:p>
            <a:pPr lvl="1"/>
            <a:endParaRPr lang="en-US" altLang="zh-CN" dirty="0"/>
          </a:p>
        </p:txBody>
      </p:sp>
      <p:pic>
        <p:nvPicPr>
          <p:cNvPr id="34" name="内容占位符 4">
            <a:extLst>
              <a:ext uri="{FF2B5EF4-FFF2-40B4-BE49-F238E27FC236}">
                <a16:creationId xmlns:a16="http://schemas.microsoft.com/office/drawing/2014/main" id="{ADB27AA9-B469-41FC-A07A-2E45D0C85478}"/>
              </a:ext>
            </a:extLst>
          </p:cNvPr>
          <p:cNvPicPr>
            <a:picLocks noChangeAspect="1"/>
          </p:cNvPicPr>
          <p:nvPr/>
        </p:nvPicPr>
        <p:blipFill rotWithShape="1">
          <a:blip r:embed="rId2"/>
          <a:srcRect l="31892"/>
          <a:stretch/>
        </p:blipFill>
        <p:spPr>
          <a:xfrm>
            <a:off x="8688854" y="0"/>
            <a:ext cx="3503145" cy="6858000"/>
          </a:xfrm>
          <a:prstGeom prst="rect">
            <a:avLst/>
          </a:prstGeom>
        </p:spPr>
      </p:pic>
      <p:cxnSp>
        <p:nvCxnSpPr>
          <p:cNvPr id="40" name="直接箭头连接符 39">
            <a:extLst>
              <a:ext uri="{FF2B5EF4-FFF2-40B4-BE49-F238E27FC236}">
                <a16:creationId xmlns:a16="http://schemas.microsoft.com/office/drawing/2014/main" id="{78C40D1F-BAF8-48BB-8026-059879B587DE}"/>
              </a:ext>
            </a:extLst>
          </p:cNvPr>
          <p:cNvCxnSpPr>
            <a:cxnSpLocks/>
          </p:cNvCxnSpPr>
          <p:nvPr/>
        </p:nvCxnSpPr>
        <p:spPr>
          <a:xfrm flipV="1">
            <a:off x="4815840" y="2902771"/>
            <a:ext cx="4740163" cy="1223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52BDEB63-9FD7-460F-B3ED-36D926763819}"/>
              </a:ext>
            </a:extLst>
          </p:cNvPr>
          <p:cNvCxnSpPr>
            <a:cxnSpLocks/>
          </p:cNvCxnSpPr>
          <p:nvPr/>
        </p:nvCxnSpPr>
        <p:spPr>
          <a:xfrm flipV="1">
            <a:off x="5105400" y="3279690"/>
            <a:ext cx="4446050" cy="14931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89AAD405-0DBF-46F2-B9F8-CA03C4393EFB}"/>
              </a:ext>
            </a:extLst>
          </p:cNvPr>
          <p:cNvCxnSpPr>
            <a:cxnSpLocks/>
          </p:cNvCxnSpPr>
          <p:nvPr/>
        </p:nvCxnSpPr>
        <p:spPr>
          <a:xfrm flipV="1">
            <a:off x="4815840" y="3602858"/>
            <a:ext cx="4735610" cy="21476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4FEBE362-38B4-4AFB-A2AC-E597704D6DCF}"/>
              </a:ext>
            </a:extLst>
          </p:cNvPr>
          <p:cNvPicPr>
            <a:picLocks noChangeAspect="1"/>
          </p:cNvPicPr>
          <p:nvPr/>
        </p:nvPicPr>
        <p:blipFill rotWithShape="1">
          <a:blip r:embed="rId3"/>
          <a:srcRect r="52234" b="38877"/>
          <a:stretch/>
        </p:blipFill>
        <p:spPr>
          <a:xfrm>
            <a:off x="0" y="0"/>
            <a:ext cx="1451579" cy="1391655"/>
          </a:xfrm>
          <a:prstGeom prst="rect">
            <a:avLst/>
          </a:prstGeom>
        </p:spPr>
      </p:pic>
    </p:spTree>
    <p:extLst>
      <p:ext uri="{BB962C8B-B14F-4D97-AF65-F5344CB8AC3E}">
        <p14:creationId xmlns:p14="http://schemas.microsoft.com/office/powerpoint/2010/main" val="189517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DDF21-B662-402D-AED3-53471499A715}"/>
              </a:ext>
            </a:extLst>
          </p:cNvPr>
          <p:cNvSpPr>
            <a:spLocks noGrp="1"/>
          </p:cNvSpPr>
          <p:nvPr>
            <p:ph type="title"/>
          </p:nvPr>
        </p:nvSpPr>
        <p:spPr>
          <a:xfrm>
            <a:off x="1294362" y="867037"/>
            <a:ext cx="9603275" cy="1049235"/>
          </a:xfrm>
        </p:spPr>
        <p:txBody>
          <a:bodyPr>
            <a:normAutofit/>
          </a:bodyPr>
          <a:lstStyle/>
          <a:p>
            <a:r>
              <a:rPr lang="en-US" altLang="zh-CN" dirty="0"/>
              <a:t>Requirement ii:</a:t>
            </a:r>
            <a:br>
              <a:rPr lang="en-US" altLang="zh-CN" dirty="0"/>
            </a:br>
            <a:r>
              <a:rPr lang="en-US" altLang="zh-CN" dirty="0"/>
              <a:t>	 Analog to digital conversion</a:t>
            </a:r>
            <a:endParaRPr lang="zh-CN" altLang="en-US" dirty="0"/>
          </a:p>
        </p:txBody>
      </p:sp>
      <p:pic>
        <p:nvPicPr>
          <p:cNvPr id="5" name="内容占位符 4">
            <a:extLst>
              <a:ext uri="{FF2B5EF4-FFF2-40B4-BE49-F238E27FC236}">
                <a16:creationId xmlns:a16="http://schemas.microsoft.com/office/drawing/2014/main" id="{1B78668E-87B3-4D90-BD9E-3E526A8449DF}"/>
              </a:ext>
            </a:extLst>
          </p:cNvPr>
          <p:cNvPicPr>
            <a:picLocks noGrp="1" noChangeAspect="1"/>
          </p:cNvPicPr>
          <p:nvPr>
            <p:ph idx="1"/>
          </p:nvPr>
        </p:nvPicPr>
        <p:blipFill>
          <a:blip r:embed="rId2"/>
          <a:stretch>
            <a:fillRect/>
          </a:stretch>
        </p:blipFill>
        <p:spPr>
          <a:xfrm>
            <a:off x="0" y="1916272"/>
            <a:ext cx="4086948" cy="1612996"/>
          </a:xfrm>
        </p:spPr>
      </p:pic>
      <p:pic>
        <p:nvPicPr>
          <p:cNvPr id="7" name="图片 6">
            <a:extLst>
              <a:ext uri="{FF2B5EF4-FFF2-40B4-BE49-F238E27FC236}">
                <a16:creationId xmlns:a16="http://schemas.microsoft.com/office/drawing/2014/main" id="{35F088D2-C285-46D1-A95D-2390E5573635}"/>
              </a:ext>
            </a:extLst>
          </p:cNvPr>
          <p:cNvPicPr>
            <a:picLocks noChangeAspect="1"/>
          </p:cNvPicPr>
          <p:nvPr/>
        </p:nvPicPr>
        <p:blipFill>
          <a:blip r:embed="rId3"/>
          <a:stretch>
            <a:fillRect/>
          </a:stretch>
        </p:blipFill>
        <p:spPr>
          <a:xfrm>
            <a:off x="-12700" y="5171705"/>
            <a:ext cx="4086948" cy="1612996"/>
          </a:xfrm>
          <a:prstGeom prst="rect">
            <a:avLst/>
          </a:prstGeom>
        </p:spPr>
      </p:pic>
      <p:pic>
        <p:nvPicPr>
          <p:cNvPr id="9" name="图片 8">
            <a:extLst>
              <a:ext uri="{FF2B5EF4-FFF2-40B4-BE49-F238E27FC236}">
                <a16:creationId xmlns:a16="http://schemas.microsoft.com/office/drawing/2014/main" id="{34282CCC-3AA3-41DD-83E0-AD381179B0D1}"/>
              </a:ext>
            </a:extLst>
          </p:cNvPr>
          <p:cNvPicPr>
            <a:picLocks noChangeAspect="1"/>
          </p:cNvPicPr>
          <p:nvPr/>
        </p:nvPicPr>
        <p:blipFill>
          <a:blip r:embed="rId4"/>
          <a:stretch>
            <a:fillRect/>
          </a:stretch>
        </p:blipFill>
        <p:spPr>
          <a:xfrm>
            <a:off x="-12700" y="3529268"/>
            <a:ext cx="4086948" cy="1642437"/>
          </a:xfrm>
          <a:prstGeom prst="rect">
            <a:avLst/>
          </a:prstGeom>
        </p:spPr>
      </p:pic>
      <p:sp>
        <p:nvSpPr>
          <p:cNvPr id="12" name="文本框 11">
            <a:extLst>
              <a:ext uri="{FF2B5EF4-FFF2-40B4-BE49-F238E27FC236}">
                <a16:creationId xmlns:a16="http://schemas.microsoft.com/office/drawing/2014/main" id="{87A95781-A70C-4CA9-94AD-E533AC268FFB}"/>
              </a:ext>
            </a:extLst>
          </p:cNvPr>
          <p:cNvSpPr txBox="1"/>
          <p:nvPr/>
        </p:nvSpPr>
        <p:spPr>
          <a:xfrm>
            <a:off x="4517304" y="1949829"/>
            <a:ext cx="7200900" cy="480131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Analog input: Hall effect sensor</a:t>
            </a:r>
          </a:p>
          <a:p>
            <a:pPr marL="742950" lvl="1" indent="-285750">
              <a:buFont typeface="Arial" panose="020B0604020202020204" pitchFamily="34" charset="0"/>
              <a:buChar char="•"/>
            </a:pPr>
            <a:r>
              <a:rPr lang="en-US" altLang="zh-CN" dirty="0"/>
              <a:t>Little research: Push the floating mark from top to bottom in the same speed and read the diagram shown in the Arduino IDE.</a:t>
            </a:r>
          </a:p>
          <a:p>
            <a:pPr marL="1200150" lvl="2" indent="-285750">
              <a:buFont typeface="Arial" panose="020B0604020202020204" pitchFamily="34" charset="0"/>
              <a:buChar char="•"/>
            </a:pPr>
            <a:r>
              <a:rPr lang="en-US" altLang="zh-CN" dirty="0"/>
              <a:t>When sensor doesn’t feel the magnet, the voltage of the signal looks like sine wave.</a:t>
            </a:r>
          </a:p>
          <a:p>
            <a:pPr marL="1200150" lvl="2" indent="-285750">
              <a:buFont typeface="Arial" panose="020B0604020202020204" pitchFamily="34" charset="0"/>
              <a:buChar char="•"/>
            </a:pPr>
            <a:r>
              <a:rPr lang="en-US" altLang="zh-CN" dirty="0"/>
              <a:t>Three sensors does interfere each other when any one of them feels the magnet.</a:t>
            </a:r>
          </a:p>
          <a:p>
            <a:pPr marL="1200150" lvl="2" indent="-285750">
              <a:buFont typeface="Arial" panose="020B0604020202020204" pitchFamily="34" charset="0"/>
              <a:buChar char="•"/>
            </a:pPr>
            <a:r>
              <a:rPr lang="en-US" altLang="zh-CN" dirty="0"/>
              <a:t>Luckily, the interference is acceptable and will not alter the result.</a:t>
            </a:r>
          </a:p>
          <a:p>
            <a:pPr marL="285750" indent="-285750">
              <a:buFont typeface="Arial" panose="020B0604020202020204" pitchFamily="34" charset="0"/>
              <a:buChar char="•"/>
            </a:pPr>
            <a:r>
              <a:rPr lang="en-US" altLang="zh-CN" dirty="0"/>
              <a:t>Digital output: LEDs and Bluetooth signal</a:t>
            </a:r>
          </a:p>
          <a:p>
            <a:pPr marL="742950" lvl="1" indent="-285750">
              <a:buFont typeface="Arial" panose="020B0604020202020204" pitchFamily="34" charset="0"/>
              <a:buChar char="•"/>
            </a:pPr>
            <a:r>
              <a:rPr lang="en-US" altLang="zh-CN" dirty="0"/>
              <a:t>LEDs: Digital write</a:t>
            </a:r>
          </a:p>
          <a:p>
            <a:pPr marL="742950" lvl="1" indent="-285750">
              <a:buFont typeface="Arial" panose="020B0604020202020204" pitchFamily="34" charset="0"/>
              <a:buChar char="•"/>
            </a:pPr>
            <a:r>
              <a:rPr lang="en-US" altLang="zh-CN" dirty="0"/>
              <a:t>Bluetooth: Serial print</a:t>
            </a:r>
          </a:p>
          <a:p>
            <a:pPr marL="285750" indent="-285750">
              <a:buFont typeface="Arial" panose="020B0604020202020204" pitchFamily="34" charset="0"/>
              <a:buChar char="•"/>
            </a:pPr>
            <a:r>
              <a:rPr lang="en-US" altLang="zh-CN" dirty="0"/>
              <a:t>Conversion</a:t>
            </a:r>
          </a:p>
          <a:p>
            <a:pPr marL="742950" lvl="1" indent="-285750">
              <a:buFont typeface="Arial" panose="020B0604020202020204" pitchFamily="34" charset="0"/>
              <a:buChar char="•"/>
            </a:pPr>
            <a:r>
              <a:rPr lang="en-US" altLang="zh-CN" dirty="0"/>
              <a:t>Set when the voltage is bigger or equal to 0.5, treat it as 1 (or High).</a:t>
            </a:r>
          </a:p>
          <a:p>
            <a:pPr marL="742950" lvl="1" indent="-285750">
              <a:buFont typeface="Arial" panose="020B0604020202020204" pitchFamily="34" charset="0"/>
              <a:buChar char="•"/>
            </a:pPr>
            <a:r>
              <a:rPr lang="en-US" altLang="zh-CN" dirty="0"/>
              <a:t>When it is smaller than 0.5, treat it as 0 (or Low).</a:t>
            </a:r>
          </a:p>
          <a:p>
            <a:pPr lvl="1"/>
            <a:endParaRPr lang="en-US" altLang="zh-CN" dirty="0"/>
          </a:p>
          <a:p>
            <a:pPr marL="285750" indent="-285750">
              <a:buFont typeface="Arial" panose="020B0604020202020204" pitchFamily="34" charset="0"/>
              <a:buChar char="•"/>
            </a:pPr>
            <a:endParaRPr lang="zh-CN" altLang="en-US" dirty="0"/>
          </a:p>
        </p:txBody>
      </p:sp>
      <p:sp>
        <p:nvSpPr>
          <p:cNvPr id="13" name="文本框 12">
            <a:extLst>
              <a:ext uri="{FF2B5EF4-FFF2-40B4-BE49-F238E27FC236}">
                <a16:creationId xmlns:a16="http://schemas.microsoft.com/office/drawing/2014/main" id="{D82EC597-AFEF-4CFF-A909-EAB82496902C}"/>
              </a:ext>
            </a:extLst>
          </p:cNvPr>
          <p:cNvSpPr txBox="1"/>
          <p:nvPr/>
        </p:nvSpPr>
        <p:spPr>
          <a:xfrm>
            <a:off x="2311400" y="3061563"/>
            <a:ext cx="1762848" cy="369332"/>
          </a:xfrm>
          <a:prstGeom prst="rect">
            <a:avLst/>
          </a:prstGeom>
          <a:noFill/>
        </p:spPr>
        <p:txBody>
          <a:bodyPr wrap="square" rtlCol="0">
            <a:spAutoFit/>
          </a:bodyPr>
          <a:lstStyle/>
          <a:p>
            <a:r>
              <a:rPr lang="en-US" altLang="zh-CN" dirty="0"/>
              <a:t>The top sensor</a:t>
            </a:r>
            <a:endParaRPr lang="zh-CN" altLang="en-US" dirty="0"/>
          </a:p>
        </p:txBody>
      </p:sp>
      <p:sp>
        <p:nvSpPr>
          <p:cNvPr id="16" name="文本框 15">
            <a:extLst>
              <a:ext uri="{FF2B5EF4-FFF2-40B4-BE49-F238E27FC236}">
                <a16:creationId xmlns:a16="http://schemas.microsoft.com/office/drawing/2014/main" id="{4FED7FE5-E2B9-4C82-9945-D04E0D53136C}"/>
              </a:ext>
            </a:extLst>
          </p:cNvPr>
          <p:cNvSpPr txBox="1"/>
          <p:nvPr/>
        </p:nvSpPr>
        <p:spPr>
          <a:xfrm>
            <a:off x="1993900" y="4667669"/>
            <a:ext cx="2080348" cy="369332"/>
          </a:xfrm>
          <a:prstGeom prst="rect">
            <a:avLst/>
          </a:prstGeom>
          <a:noFill/>
        </p:spPr>
        <p:txBody>
          <a:bodyPr wrap="square" rtlCol="0">
            <a:spAutoFit/>
          </a:bodyPr>
          <a:lstStyle/>
          <a:p>
            <a:r>
              <a:rPr lang="en-US" altLang="zh-CN" dirty="0"/>
              <a:t>The middle sensor</a:t>
            </a:r>
            <a:endParaRPr lang="zh-CN" altLang="en-US" dirty="0"/>
          </a:p>
        </p:txBody>
      </p:sp>
      <p:sp>
        <p:nvSpPr>
          <p:cNvPr id="17" name="文本框 16">
            <a:extLst>
              <a:ext uri="{FF2B5EF4-FFF2-40B4-BE49-F238E27FC236}">
                <a16:creationId xmlns:a16="http://schemas.microsoft.com/office/drawing/2014/main" id="{E189CBB3-5963-4A56-92B5-0B464F7FD349}"/>
              </a:ext>
            </a:extLst>
          </p:cNvPr>
          <p:cNvSpPr txBox="1"/>
          <p:nvPr/>
        </p:nvSpPr>
        <p:spPr>
          <a:xfrm>
            <a:off x="2311400" y="6315446"/>
            <a:ext cx="1762848" cy="369332"/>
          </a:xfrm>
          <a:prstGeom prst="rect">
            <a:avLst/>
          </a:prstGeom>
          <a:noFill/>
        </p:spPr>
        <p:txBody>
          <a:bodyPr wrap="square" rtlCol="0">
            <a:spAutoFit/>
          </a:bodyPr>
          <a:lstStyle/>
          <a:p>
            <a:r>
              <a:rPr lang="en-US" altLang="zh-CN" dirty="0"/>
              <a:t>The low sensor</a:t>
            </a:r>
            <a:endParaRPr lang="zh-CN" altLang="en-US" dirty="0"/>
          </a:p>
        </p:txBody>
      </p:sp>
      <p:pic>
        <p:nvPicPr>
          <p:cNvPr id="10" name="图片 9">
            <a:extLst>
              <a:ext uri="{FF2B5EF4-FFF2-40B4-BE49-F238E27FC236}">
                <a16:creationId xmlns:a16="http://schemas.microsoft.com/office/drawing/2014/main" id="{85C967AA-60F7-4074-B69B-185884398C66}"/>
              </a:ext>
            </a:extLst>
          </p:cNvPr>
          <p:cNvPicPr>
            <a:picLocks noChangeAspect="1"/>
          </p:cNvPicPr>
          <p:nvPr/>
        </p:nvPicPr>
        <p:blipFill rotWithShape="1">
          <a:blip r:embed="rId5"/>
          <a:srcRect r="51361" b="41133"/>
          <a:stretch/>
        </p:blipFill>
        <p:spPr>
          <a:xfrm>
            <a:off x="0" y="0"/>
            <a:ext cx="1478071" cy="1340285"/>
          </a:xfrm>
          <a:prstGeom prst="rect">
            <a:avLst/>
          </a:prstGeom>
        </p:spPr>
      </p:pic>
    </p:spTree>
    <p:extLst>
      <p:ext uri="{BB962C8B-B14F-4D97-AF65-F5344CB8AC3E}">
        <p14:creationId xmlns:p14="http://schemas.microsoft.com/office/powerpoint/2010/main" val="3918156215"/>
      </p:ext>
    </p:extLst>
  </p:cSld>
  <p:clrMapOvr>
    <a:masterClrMapping/>
  </p:clrMapOvr>
</p:sld>
</file>

<file path=ppt/theme/theme1.xml><?xml version="1.0" encoding="utf-8"?>
<a:theme xmlns:a="http://schemas.openxmlformats.org/drawingml/2006/main" name="画廊">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410</TotalTime>
  <Words>584</Words>
  <Application>Microsoft Office PowerPoint</Application>
  <PresentationFormat>宽屏</PresentationFormat>
  <Paragraphs>82</Paragraphs>
  <Slides>10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等线 Light</vt:lpstr>
      <vt:lpstr>Arial</vt:lpstr>
      <vt:lpstr>Gabriola</vt:lpstr>
      <vt:lpstr>Gill Sans MT</vt:lpstr>
      <vt:lpstr>画廊</vt:lpstr>
      <vt:lpstr>“How much left?”</vt:lpstr>
      <vt:lpstr>Principle &amp; Design</vt:lpstr>
      <vt:lpstr>Prototype</vt:lpstr>
      <vt:lpstr>Requirement1:   Interrupt</vt:lpstr>
      <vt:lpstr>Arduino - Android device communication</vt:lpstr>
      <vt:lpstr>Inside the code</vt:lpstr>
      <vt:lpstr>Android Application Design</vt:lpstr>
      <vt:lpstr>Requirement i:   Interrupt</vt:lpstr>
      <vt:lpstr>Requirement ii:   Analog to digital conversion</vt:lpstr>
      <vt:lpstr>Last but not least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much left?”</dc:title>
  <dc:creator>Tium Den</dc:creator>
  <cp:lastModifiedBy>Tium Den</cp:lastModifiedBy>
  <cp:revision>31</cp:revision>
  <dcterms:created xsi:type="dcterms:W3CDTF">2019-01-03T19:22:45Z</dcterms:created>
  <dcterms:modified xsi:type="dcterms:W3CDTF">2019-01-06T21:19:09Z</dcterms:modified>
</cp:coreProperties>
</file>